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2"/>
  </p:notesMasterIdLst>
  <p:handoutMasterIdLst>
    <p:handoutMasterId r:id="rId93"/>
  </p:handoutMasterIdLst>
  <p:sldIdLst>
    <p:sldId id="343" r:id="rId5"/>
    <p:sldId id="438" r:id="rId6"/>
    <p:sldId id="456" r:id="rId7"/>
    <p:sldId id="439" r:id="rId8"/>
    <p:sldId id="440" r:id="rId9"/>
    <p:sldId id="508" r:id="rId10"/>
    <p:sldId id="509" r:id="rId11"/>
    <p:sldId id="441" r:id="rId12"/>
    <p:sldId id="442" r:id="rId13"/>
    <p:sldId id="481" r:id="rId14"/>
    <p:sldId id="445" r:id="rId15"/>
    <p:sldId id="446" r:id="rId16"/>
    <p:sldId id="447" r:id="rId17"/>
    <p:sldId id="482" r:id="rId18"/>
    <p:sldId id="483" r:id="rId19"/>
    <p:sldId id="429" r:id="rId20"/>
    <p:sldId id="478" r:id="rId21"/>
    <p:sldId id="434" r:id="rId22"/>
    <p:sldId id="358" r:id="rId23"/>
    <p:sldId id="359" r:id="rId24"/>
    <p:sldId id="485" r:id="rId25"/>
    <p:sldId id="427" r:id="rId26"/>
    <p:sldId id="356" r:id="rId27"/>
    <p:sldId id="463" r:id="rId28"/>
    <p:sldId id="428" r:id="rId29"/>
    <p:sldId id="320" r:id="rId30"/>
    <p:sldId id="484" r:id="rId31"/>
    <p:sldId id="267" r:id="rId32"/>
    <p:sldId id="288" r:id="rId33"/>
    <p:sldId id="279" r:id="rId34"/>
    <p:sldId id="268" r:id="rId35"/>
    <p:sldId id="464" r:id="rId36"/>
    <p:sldId id="290" r:id="rId37"/>
    <p:sldId id="351" r:id="rId38"/>
    <p:sldId id="383" r:id="rId39"/>
    <p:sldId id="384" r:id="rId40"/>
    <p:sldId id="385" r:id="rId41"/>
    <p:sldId id="505" r:id="rId42"/>
    <p:sldId id="516" r:id="rId43"/>
    <p:sldId id="512" r:id="rId44"/>
    <p:sldId id="465" r:id="rId45"/>
    <p:sldId id="511" r:id="rId46"/>
    <p:sldId id="488" r:id="rId47"/>
    <p:sldId id="489" r:id="rId48"/>
    <p:sldId id="490" r:id="rId49"/>
    <p:sldId id="491" r:id="rId50"/>
    <p:sldId id="492" r:id="rId51"/>
    <p:sldId id="493" r:id="rId52"/>
    <p:sldId id="495" r:id="rId53"/>
    <p:sldId id="496" r:id="rId54"/>
    <p:sldId id="497" r:id="rId55"/>
    <p:sldId id="498" r:id="rId56"/>
    <p:sldId id="499" r:id="rId57"/>
    <p:sldId id="500" r:id="rId58"/>
    <p:sldId id="502" r:id="rId59"/>
    <p:sldId id="504" r:id="rId60"/>
    <p:sldId id="419" r:id="rId61"/>
    <p:sldId id="503" r:id="rId62"/>
    <p:sldId id="420" r:id="rId63"/>
    <p:sldId id="421" r:id="rId64"/>
    <p:sldId id="466" r:id="rId65"/>
    <p:sldId id="467" r:id="rId66"/>
    <p:sldId id="422" r:id="rId67"/>
    <p:sldId id="425" r:id="rId68"/>
    <p:sldId id="469" r:id="rId69"/>
    <p:sldId id="374" r:id="rId70"/>
    <p:sldId id="377" r:id="rId71"/>
    <p:sldId id="476" r:id="rId72"/>
    <p:sldId id="506" r:id="rId73"/>
    <p:sldId id="390" r:id="rId74"/>
    <p:sldId id="389" r:id="rId75"/>
    <p:sldId id="391" r:id="rId76"/>
    <p:sldId id="392" r:id="rId77"/>
    <p:sldId id="398" r:id="rId78"/>
    <p:sldId id="399" r:id="rId79"/>
    <p:sldId id="400" r:id="rId80"/>
    <p:sldId id="401" r:id="rId81"/>
    <p:sldId id="403" r:id="rId82"/>
    <p:sldId id="405" r:id="rId83"/>
    <p:sldId id="480" r:id="rId84"/>
    <p:sldId id="416" r:id="rId85"/>
    <p:sldId id="406" r:id="rId86"/>
    <p:sldId id="407" r:id="rId87"/>
    <p:sldId id="436" r:id="rId88"/>
    <p:sldId id="433" r:id="rId89"/>
    <p:sldId id="515" r:id="rId90"/>
    <p:sldId id="510" r:id="rId91"/>
  </p:sldIdLst>
  <p:sldSz cx="9144000" cy="6858000" type="screen4x3"/>
  <p:notesSz cx="6669088" cy="9926638"/>
  <p:defaultTex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5572" autoAdjust="0"/>
  </p:normalViewPr>
  <p:slideViewPr>
    <p:cSldViewPr snapToGrid="0">
      <p:cViewPr varScale="1">
        <p:scale>
          <a:sx n="108" d="100"/>
          <a:sy n="108" d="100"/>
        </p:scale>
        <p:origin x="1224" y="91"/>
      </p:cViewPr>
      <p:guideLst>
        <p:guide orient="horz" pos="2160"/>
        <p:guide pos="2880"/>
      </p:guideLst>
    </p:cSldViewPr>
  </p:slideViewPr>
  <p:outlineViewPr>
    <p:cViewPr>
      <p:scale>
        <a:sx n="33" d="100"/>
        <a:sy n="33" d="100"/>
      </p:scale>
      <p:origin x="0" y="-2412"/>
    </p:cViewPr>
  </p:outlineViewPr>
  <p:notesTextViewPr>
    <p:cViewPr>
      <p:scale>
        <a:sx n="3" d="2"/>
        <a:sy n="3" d="2"/>
      </p:scale>
      <p:origin x="0" y="0"/>
    </p:cViewPr>
  </p:notesTextViewPr>
  <p:sorterViewPr>
    <p:cViewPr>
      <p:scale>
        <a:sx n="80" d="100"/>
        <a:sy n="80" d="100"/>
      </p:scale>
      <p:origin x="0" y="-47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nl-NL"/>
          </a:p>
        </p:txBody>
      </p:sp>
      <p:sp>
        <p:nvSpPr>
          <p:cNvPr id="62467" name="Rectangle 3"/>
          <p:cNvSpPr>
            <a:spLocks noGrp="1" noChangeArrowheads="1"/>
          </p:cNvSpPr>
          <p:nvPr>
            <p:ph type="dt" sz="quarter" idx="1"/>
          </p:nvPr>
        </p:nvSpPr>
        <p:spPr bwMode="auto">
          <a:xfrm>
            <a:off x="3777607"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nl-NL"/>
          </a:p>
        </p:txBody>
      </p:sp>
      <p:sp>
        <p:nvSpPr>
          <p:cNvPr id="62468" name="Rectangle 4"/>
          <p:cNvSpPr>
            <a:spLocks noGrp="1" noChangeArrowheads="1"/>
          </p:cNvSpPr>
          <p:nvPr>
            <p:ph type="ftr" sz="quarter" idx="2"/>
          </p:nvPr>
        </p:nvSpPr>
        <p:spPr bwMode="auto">
          <a:xfrm>
            <a:off x="0"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nl-NL"/>
          </a:p>
        </p:txBody>
      </p:sp>
      <p:sp>
        <p:nvSpPr>
          <p:cNvPr id="62469" name="Rectangle 5"/>
          <p:cNvSpPr>
            <a:spLocks noGrp="1" noChangeArrowheads="1"/>
          </p:cNvSpPr>
          <p:nvPr>
            <p:ph type="sldNum" sz="quarter" idx="3"/>
          </p:nvPr>
        </p:nvSpPr>
        <p:spPr bwMode="auto">
          <a:xfrm>
            <a:off x="3777607"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9DDAC3F-4CCA-4B64-A4BF-458AEA990FE0}" type="slidenum">
              <a:rPr lang="nl-NL" altLang="nl-NL"/>
              <a:pPr>
                <a:defRPr/>
              </a:pPr>
              <a:t>‹nr.›</a:t>
            </a:fld>
            <a:endParaRPr lang="nl-NL" altLang="nl-N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nl-NL"/>
          </a:p>
        </p:txBody>
      </p:sp>
      <p:sp>
        <p:nvSpPr>
          <p:cNvPr id="9219" name="Rectangle 3"/>
          <p:cNvSpPr>
            <a:spLocks noGrp="1" noChangeArrowheads="1"/>
          </p:cNvSpPr>
          <p:nvPr>
            <p:ph type="dt" idx="1"/>
          </p:nvPr>
        </p:nvSpPr>
        <p:spPr bwMode="auto">
          <a:xfrm>
            <a:off x="3777607"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nl-NL"/>
          </a:p>
        </p:txBody>
      </p:sp>
      <p:sp>
        <p:nvSpPr>
          <p:cNvPr id="2052"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66909" y="4715153"/>
            <a:ext cx="533527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noProof="0" smtClean="0"/>
              <a:t>Click to edit Master text styles</a:t>
            </a:r>
          </a:p>
          <a:p>
            <a:pPr lvl="1"/>
            <a:r>
              <a:rPr lang="nl-NL" noProof="0" smtClean="0"/>
              <a:t>Second level</a:t>
            </a:r>
          </a:p>
          <a:p>
            <a:pPr lvl="2"/>
            <a:r>
              <a:rPr lang="nl-NL" noProof="0" smtClean="0"/>
              <a:t>Third level</a:t>
            </a:r>
          </a:p>
          <a:p>
            <a:pPr lvl="3"/>
            <a:r>
              <a:rPr lang="nl-NL" noProof="0" smtClean="0"/>
              <a:t>Fourth level</a:t>
            </a:r>
          </a:p>
          <a:p>
            <a:pPr lvl="4"/>
            <a:r>
              <a:rPr lang="nl-NL" noProof="0" smtClean="0"/>
              <a:t>Fifth level</a:t>
            </a:r>
          </a:p>
        </p:txBody>
      </p:sp>
      <p:sp>
        <p:nvSpPr>
          <p:cNvPr id="9222" name="Rectangle 6"/>
          <p:cNvSpPr>
            <a:spLocks noGrp="1" noChangeArrowheads="1"/>
          </p:cNvSpPr>
          <p:nvPr>
            <p:ph type="ftr" sz="quarter" idx="4"/>
          </p:nvPr>
        </p:nvSpPr>
        <p:spPr bwMode="auto">
          <a:xfrm>
            <a:off x="0"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nl-NL"/>
          </a:p>
        </p:txBody>
      </p:sp>
      <p:sp>
        <p:nvSpPr>
          <p:cNvPr id="9223" name="Rectangle 7"/>
          <p:cNvSpPr>
            <a:spLocks noGrp="1" noChangeArrowheads="1"/>
          </p:cNvSpPr>
          <p:nvPr>
            <p:ph type="sldNum" sz="quarter" idx="5"/>
          </p:nvPr>
        </p:nvSpPr>
        <p:spPr bwMode="auto">
          <a:xfrm>
            <a:off x="3777607" y="9428583"/>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398694F-B5E1-4F14-A539-CBE5777A5275}" type="slidenum">
              <a:rPr lang="nl-NL" altLang="nl-NL"/>
              <a:pPr>
                <a:defRPr/>
              </a:pPr>
              <a:t>‹nr.›</a:t>
            </a:fld>
            <a:endParaRPr lang="nl-NL" altLang="nl-N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zorgatlas.nl/gezondheid-en-ziekte/sterfte/sterfte-naar-doodsoorzaken/psychische-stoornissen/#reference_445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p:nvPr/>
        </p:nvSpPr>
        <p:spPr>
          <a:xfrm>
            <a:off x="5592435" y="6438958"/>
            <a:ext cx="4278154" cy="33894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1"/>
          <a:lstStyle/>
          <a:p>
            <a:pPr marL="0" marR="0" lvl="0" indent="0" algn="r"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fld id="{7AEE9A8A-A118-4D3F-993C-1B5A078BA057}" type="slidenum">
              <a:t>3</a:t>
            </a:fld>
            <a:endParaRPr lang="en-US" sz="1200" b="0" i="0" u="none" strike="noStrike" baseline="0">
              <a:ln>
                <a:noFill/>
              </a:ln>
              <a:solidFill>
                <a:srgbClr val="000000"/>
              </a:solidFill>
              <a:latin typeface="Times New Roman" pitchFamily="18"/>
              <a:ea typeface="Arial Unicode MS" pitchFamily="2"/>
              <a:cs typeface="Tahoma" pitchFamily="2"/>
            </a:endParaRPr>
          </a:p>
        </p:txBody>
      </p:sp>
      <p:sp>
        <p:nvSpPr>
          <p:cNvPr id="3" name="Slide Image Placeholder 2"/>
          <p:cNvSpPr>
            <a:spLocks noGrp="1" noRot="1" noChangeAspect="1" noResize="1"/>
          </p:cNvSpPr>
          <p:nvPr>
            <p:ph type="sldImg"/>
          </p:nvPr>
        </p:nvSpPr>
        <p:spPr>
          <a:xfrm>
            <a:off x="3241675" y="508000"/>
            <a:ext cx="3389313" cy="2543175"/>
          </a:xfrm>
          <a:solidFill>
            <a:schemeClr val="accent1"/>
          </a:solidFill>
          <a:ln w="25400">
            <a:solidFill>
              <a:schemeClr val="accent1">
                <a:shade val="50000"/>
              </a:schemeClr>
            </a:solidFill>
            <a:prstDash val="solid"/>
          </a:ln>
        </p:spPr>
      </p:sp>
      <p:sp>
        <p:nvSpPr>
          <p:cNvPr id="4" name="Notes Placeholder 3"/>
          <p:cNvSpPr txBox="1">
            <a:spLocks noGrp="1"/>
          </p:cNvSpPr>
          <p:nvPr>
            <p:ph type="body" sz="quarter" idx="1"/>
          </p:nvPr>
        </p:nvSpPr>
        <p:spPr>
          <a:xfrm>
            <a:off x="987268" y="3220013"/>
            <a:ext cx="7898128" cy="1791260"/>
          </a:xfrm>
        </p:spPr>
        <p:txBody>
          <a:bodyPr wrap="square" lIns="91440" tIns="45720" rIns="91440" bIns="45720" anchor="t" anchorCtr="0">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lvl="0"/>
            <a:r>
              <a:rPr lang="nl-NL" dirty="0">
                <a:latin typeface="Times New Roman" pitchFamily="18"/>
                <a:ea typeface="Arial Unicode MS" pitchFamily="2"/>
                <a:cs typeface="Tahoma" pitchFamily="2"/>
              </a:rPr>
              <a:t>1 op de 3 mensen krijgt kanker</a:t>
            </a:r>
          </a:p>
          <a:p>
            <a:pPr lvl="0"/>
            <a:endParaRPr lang="nl-NL" dirty="0">
              <a:latin typeface="Times New Roman" pitchFamily="18"/>
              <a:ea typeface="Arial Unicode MS" pitchFamily="2"/>
              <a:cs typeface="Tahoma" pitchFamily="2"/>
            </a:endParaRPr>
          </a:p>
          <a:p>
            <a:pPr lvl="0"/>
            <a:r>
              <a:rPr lang="nl-NL" dirty="0">
                <a:latin typeface="Times New Roman" pitchFamily="18"/>
                <a:ea typeface="Arial Unicode MS" pitchFamily="2"/>
                <a:cs typeface="Tahoma" pitchFamily="2"/>
              </a:rPr>
              <a:t>Vrouwen meer hart en </a:t>
            </a:r>
            <a:r>
              <a:rPr lang="nl-NL" dirty="0" err="1">
                <a:latin typeface="Times New Roman" pitchFamily="18"/>
                <a:ea typeface="Arial Unicode MS" pitchFamily="2"/>
                <a:cs typeface="Tahoma" pitchFamily="2"/>
              </a:rPr>
              <a:t>vaat-ziekten</a:t>
            </a:r>
            <a:r>
              <a:rPr lang="nl-NL" dirty="0">
                <a:latin typeface="Times New Roman" pitchFamily="18"/>
                <a:ea typeface="Arial Unicode MS" pitchFamily="2"/>
                <a:cs typeface="Tahoma" pitchFamily="2"/>
              </a:rPr>
              <a:t>, mannen</a:t>
            </a:r>
            <a:r>
              <a:rPr lang="nl-NL" baseline="0" dirty="0">
                <a:latin typeface="Times New Roman" pitchFamily="18"/>
                <a:ea typeface="Arial Unicode MS" pitchFamily="2"/>
                <a:cs typeface="Tahoma" pitchFamily="2"/>
              </a:rPr>
              <a:t> meer kanker</a:t>
            </a:r>
          </a:p>
          <a:p>
            <a:pPr lvl="0"/>
            <a:endParaRPr lang="nl-NL" baseline="0" dirty="0">
              <a:latin typeface="Times New Roman" pitchFamily="18"/>
              <a:ea typeface="Arial Unicode MS" pitchFamily="2"/>
              <a:cs typeface="Tahoma" pitchFamily="2"/>
            </a:endParaRPr>
          </a:p>
          <a:p>
            <a:pPr lvl="0"/>
            <a:r>
              <a:rPr lang="nl-NL" dirty="0"/>
              <a:t>In Nederland zijn volgens de </a:t>
            </a:r>
            <a:r>
              <a:rPr lang="nl-NL" i="1" dirty="0">
                <a:hlinkClick r:id="rId3"/>
              </a:rPr>
              <a:t>CBS Doodsoorzakenstatistiek</a:t>
            </a:r>
            <a:r>
              <a:rPr lang="nl-NL" dirty="0"/>
              <a:t> in de periode 2009 t/m 2012 30.884 mensen een psychische stoornissen overleden. Dat is jaarlijks gemiddeld 7.721 sterfgevallen (ongeveer 3,73 sterfgevallen per 10.000 mensen per jaar). Bij deze groep van doodsoorzaken moet gedacht worden aan dementie, schizofrenie, angststoornissen, maar ook aan afhankelijkheid van alcohol en drugs.</a:t>
            </a:r>
            <a:endParaRPr lang="nl-NL" dirty="0">
              <a:latin typeface="Times New Roman" pitchFamily="18"/>
              <a:ea typeface="Arial Unicode MS" pitchFamily="2"/>
              <a:cs typeface="Tahoma" pitchFamily="2"/>
            </a:endParaRPr>
          </a:p>
        </p:txBody>
      </p:sp>
    </p:spTree>
    <p:extLst>
      <p:ext uri="{BB962C8B-B14F-4D97-AF65-F5344CB8AC3E}">
        <p14:creationId xmlns:p14="http://schemas.microsoft.com/office/powerpoint/2010/main" val="1610283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E2E63FD-D618-4A30-8106-282FE546A70C}" type="slidenum">
              <a:rPr lang="nl-NL" altLang="nl-NL" smtClean="0"/>
              <a:pPr>
                <a:spcBef>
                  <a:spcPct val="0"/>
                </a:spcBef>
              </a:pPr>
              <a:t>46</a:t>
            </a:fld>
            <a:endParaRPr lang="nl-NL" altLang="nl-NL" smtClean="0"/>
          </a:p>
        </p:txBody>
      </p:sp>
      <p:sp>
        <p:nvSpPr>
          <p:cNvPr id="30723" name="Rectangle 2"/>
          <p:cNvSpPr>
            <a:spLocks noGrp="1" noRot="1" noChangeAspect="1" noChangeArrowheads="1" noTextEdit="1"/>
          </p:cNvSpPr>
          <p:nvPr>
            <p:ph type="sldImg"/>
          </p:nvPr>
        </p:nvSpPr>
        <p:spPr>
          <a:solidFill>
            <a:srgbClr val="FFFFFF"/>
          </a:solidFill>
          <a:ln/>
        </p:spPr>
      </p:sp>
      <p:sp>
        <p:nvSpPr>
          <p:cNvPr id="30724"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020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01763D5-C769-49C4-B303-F08961395EB8}" type="slidenum">
              <a:rPr lang="nl-NL" altLang="nl-NL" smtClean="0"/>
              <a:pPr>
                <a:spcBef>
                  <a:spcPct val="0"/>
                </a:spcBef>
              </a:pPr>
              <a:t>47</a:t>
            </a:fld>
            <a:endParaRPr lang="nl-NL" altLang="nl-NL" smtClean="0"/>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4953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191FC0A-BE3B-4312-AC70-E1D4B7E34813}" type="slidenum">
              <a:rPr lang="nl-NL" altLang="nl-NL" smtClean="0"/>
              <a:pPr>
                <a:spcBef>
                  <a:spcPct val="0"/>
                </a:spcBef>
              </a:pPr>
              <a:t>49</a:t>
            </a:fld>
            <a:endParaRPr lang="nl-NL" altLang="nl-NL" smtClean="0"/>
          </a:p>
        </p:txBody>
      </p:sp>
      <p:sp>
        <p:nvSpPr>
          <p:cNvPr id="35843" name="Rectangle 2"/>
          <p:cNvSpPr>
            <a:spLocks noGrp="1" noRot="1" noChangeAspect="1" noChangeArrowheads="1" noTextEdit="1"/>
          </p:cNvSpPr>
          <p:nvPr>
            <p:ph type="sldImg"/>
          </p:nvPr>
        </p:nvSpPr>
        <p:spPr>
          <a:solidFill>
            <a:srgbClr val="FFFFFF"/>
          </a:solidFill>
          <a:ln/>
        </p:spPr>
      </p:sp>
      <p:sp>
        <p:nvSpPr>
          <p:cNvPr id="35844"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1464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9AA4B47-E469-4325-B96A-7B98E93C0A6C}" type="slidenum">
              <a:rPr lang="nl-NL" altLang="nl-NL" smtClean="0"/>
              <a:pPr>
                <a:spcBef>
                  <a:spcPct val="0"/>
                </a:spcBef>
              </a:pPr>
              <a:t>50</a:t>
            </a:fld>
            <a:endParaRPr lang="nl-NL" altLang="nl-NL" smtClean="0"/>
          </a:p>
        </p:txBody>
      </p:sp>
      <p:sp>
        <p:nvSpPr>
          <p:cNvPr id="37891" name="Rectangle 2"/>
          <p:cNvSpPr>
            <a:spLocks noGrp="1" noRot="1" noChangeAspect="1" noChangeArrowheads="1" noTextEdit="1"/>
          </p:cNvSpPr>
          <p:nvPr>
            <p:ph type="sldImg"/>
          </p:nvPr>
        </p:nvSpPr>
        <p:spPr>
          <a:solidFill>
            <a:srgbClr val="FFFFFF"/>
          </a:solidFill>
          <a:ln/>
        </p:spPr>
      </p:sp>
      <p:sp>
        <p:nvSpPr>
          <p:cNvPr id="37892"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2433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17B1252-7534-42AF-A796-155B894A915B}" type="slidenum">
              <a:rPr lang="nl-NL" altLang="nl-NL" smtClean="0"/>
              <a:pPr>
                <a:spcBef>
                  <a:spcPct val="0"/>
                </a:spcBef>
              </a:pPr>
              <a:t>51</a:t>
            </a:fld>
            <a:endParaRPr lang="nl-NL" altLang="nl-NL" smtClean="0"/>
          </a:p>
        </p:txBody>
      </p:sp>
      <p:sp>
        <p:nvSpPr>
          <p:cNvPr id="39939" name="Rectangle 2"/>
          <p:cNvSpPr>
            <a:spLocks noGrp="1" noRot="1" noChangeAspect="1" noChangeArrowheads="1" noTextEdit="1"/>
          </p:cNvSpPr>
          <p:nvPr>
            <p:ph type="sldImg"/>
          </p:nvPr>
        </p:nvSpPr>
        <p:spPr>
          <a:solidFill>
            <a:srgbClr val="FFFFFF"/>
          </a:solidFill>
          <a:ln/>
        </p:spPr>
      </p:sp>
      <p:sp>
        <p:nvSpPr>
          <p:cNvPr id="39940"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3619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C3C123F-80A2-4FB5-A203-96AC046D75FE}" type="slidenum">
              <a:rPr lang="nl-NL" altLang="nl-NL" smtClean="0"/>
              <a:pPr>
                <a:spcBef>
                  <a:spcPct val="0"/>
                </a:spcBef>
              </a:pPr>
              <a:t>53</a:t>
            </a:fld>
            <a:endParaRPr lang="nl-NL" altLang="nl-NL" smtClean="0"/>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1067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TAD – Trans </a:t>
            </a:r>
            <a:r>
              <a:rPr lang="nl-NL" dirty="0" err="1" smtClean="0"/>
              <a:t>Activation</a:t>
            </a:r>
            <a:r>
              <a:rPr lang="nl-NL" dirty="0" smtClean="0"/>
              <a:t> Domain</a:t>
            </a:r>
          </a:p>
          <a:p>
            <a:r>
              <a:rPr lang="nl-NL" dirty="0" smtClean="0"/>
              <a:t>CTD – </a:t>
            </a:r>
            <a:r>
              <a:rPr lang="nl-NL" dirty="0" err="1" smtClean="0"/>
              <a:t>Carboxy</a:t>
            </a:r>
            <a:r>
              <a:rPr lang="nl-NL" dirty="0" smtClean="0"/>
              <a:t> Terminal Domain</a:t>
            </a:r>
          </a:p>
          <a:p>
            <a:r>
              <a:rPr lang="nl-NL" dirty="0" smtClean="0"/>
              <a:t>P – </a:t>
            </a:r>
            <a:r>
              <a:rPr lang="nl-NL" dirty="0" err="1" smtClean="0"/>
              <a:t>phoshorylatie</a:t>
            </a:r>
            <a:r>
              <a:rPr lang="nl-NL" dirty="0" smtClean="0"/>
              <a:t> van </a:t>
            </a:r>
            <a:r>
              <a:rPr lang="nl-NL" dirty="0" err="1" smtClean="0"/>
              <a:t>serines</a:t>
            </a:r>
            <a:r>
              <a:rPr lang="nl-NL" dirty="0" smtClean="0"/>
              <a:t> en </a:t>
            </a:r>
            <a:r>
              <a:rPr lang="nl-NL" dirty="0" err="1" smtClean="0"/>
              <a:t>threonines</a:t>
            </a:r>
            <a:endParaRPr lang="nl-NL" dirty="0" smtClean="0"/>
          </a:p>
          <a:p>
            <a:r>
              <a:rPr lang="nl-NL" dirty="0" smtClean="0"/>
              <a:t>A – </a:t>
            </a:r>
            <a:r>
              <a:rPr lang="nl-NL" dirty="0" err="1" smtClean="0"/>
              <a:t>Acetylatie</a:t>
            </a:r>
            <a:r>
              <a:rPr lang="nl-NL" dirty="0" smtClean="0"/>
              <a:t> van lysine residuen</a:t>
            </a:r>
            <a:endParaRPr lang="nl-NL" dirty="0"/>
          </a:p>
        </p:txBody>
      </p:sp>
      <p:sp>
        <p:nvSpPr>
          <p:cNvPr id="4" name="Tijdelijke aanduiding voor dianummer 3"/>
          <p:cNvSpPr>
            <a:spLocks noGrp="1"/>
          </p:cNvSpPr>
          <p:nvPr>
            <p:ph type="sldNum" sz="quarter" idx="10"/>
          </p:nvPr>
        </p:nvSpPr>
        <p:spPr/>
        <p:txBody>
          <a:bodyPr/>
          <a:lstStyle/>
          <a:p>
            <a:pPr>
              <a:defRPr/>
            </a:pPr>
            <a:fld id="{8398694F-B5E1-4F14-A539-CBE5777A5275}" type="slidenum">
              <a:rPr lang="nl-NL" altLang="nl-NL" smtClean="0"/>
              <a:pPr>
                <a:defRPr/>
              </a:pPr>
              <a:t>55</a:t>
            </a:fld>
            <a:endParaRPr lang="nl-NL" altLang="nl-NL"/>
          </a:p>
        </p:txBody>
      </p:sp>
    </p:spTree>
    <p:extLst>
      <p:ext uri="{BB962C8B-B14F-4D97-AF65-F5344CB8AC3E}">
        <p14:creationId xmlns:p14="http://schemas.microsoft.com/office/powerpoint/2010/main" val="265724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P53 mutatie in </a:t>
            </a:r>
            <a:r>
              <a:rPr lang="nl-NL" dirty="0" err="1"/>
              <a:t>germ</a:t>
            </a:r>
            <a:r>
              <a:rPr lang="nl-NL" dirty="0"/>
              <a:t> line, chromosoom 17</a:t>
            </a:r>
          </a:p>
          <a:p>
            <a:r>
              <a:rPr lang="nl-NL" dirty="0"/>
              <a:t>Veel tumoren hebben mutatie in p53</a:t>
            </a:r>
          </a:p>
          <a:p>
            <a:endParaRPr lang="nl-NL" dirty="0"/>
          </a:p>
          <a:p>
            <a:r>
              <a:rPr lang="nl-NL" dirty="0"/>
              <a:t>Tumor-</a:t>
            </a:r>
            <a:r>
              <a:rPr lang="nl-NL" dirty="0" err="1"/>
              <a:t>suppressor</a:t>
            </a:r>
            <a:r>
              <a:rPr lang="nl-NL" dirty="0"/>
              <a:t>-gen, dus 1 mutatie heeft nog geen groot effect. Bij </a:t>
            </a:r>
            <a:r>
              <a:rPr lang="nl-NL" dirty="0" err="1"/>
              <a:t>proto</a:t>
            </a:r>
            <a:r>
              <a:rPr lang="nl-NL" dirty="0"/>
              <a:t>-</a:t>
            </a:r>
            <a:r>
              <a:rPr lang="nl-NL" dirty="0" err="1"/>
              <a:t>onco-genen</a:t>
            </a:r>
            <a:r>
              <a:rPr lang="nl-NL" dirty="0"/>
              <a:t> is dat anders.</a:t>
            </a:r>
          </a:p>
          <a:p>
            <a:endParaRPr lang="nl-NL" dirty="0"/>
          </a:p>
          <a:p>
            <a:r>
              <a:rPr lang="en-US" dirty="0"/>
              <a:t>Among the tumors showing p53 accumulation, we observed a significant difference in the fraction of tumors showing p53 protein accumulation between the tumors with loss of the wild-type allele and those with retention of TP53 heterozygosity. This supports the idea that the pathogenesis of tumors in germline TP53 mutation carriers does not have to be associated with loss of the wild-type TP53 allele. The product of the normal allele can potentially be inactivated by a variety of other mechanisms or, as suggested by the analysis, many of these tumors may even preserve the activity of the wild-type p53 protein.</a:t>
            </a:r>
            <a:endParaRPr lang="nl-NL" dirty="0"/>
          </a:p>
          <a:p>
            <a:endParaRPr lang="nl-NL" dirty="0"/>
          </a:p>
          <a:p>
            <a:r>
              <a:rPr lang="nl-NL" dirty="0"/>
              <a:t>Levert veel verschillende mutaties op die weer tot vele vormen van kanker kunnen leiden. Al vroeg</a:t>
            </a:r>
            <a:r>
              <a:rPr lang="nl-NL" baseline="0" dirty="0"/>
              <a:t> (voor 45) verschillende soorten tumoren in de familie (</a:t>
            </a:r>
            <a:r>
              <a:rPr lang="nl-NL" dirty="0"/>
              <a:t>soft-tissue </a:t>
            </a:r>
            <a:r>
              <a:rPr lang="nl-NL" dirty="0" err="1"/>
              <a:t>sarcoma</a:t>
            </a:r>
            <a:r>
              <a:rPr lang="nl-NL" dirty="0"/>
              <a:t>, </a:t>
            </a:r>
            <a:r>
              <a:rPr lang="nl-NL" dirty="0" err="1"/>
              <a:t>osteosarcoma</a:t>
            </a:r>
            <a:r>
              <a:rPr lang="nl-NL" dirty="0"/>
              <a:t>, </a:t>
            </a:r>
            <a:r>
              <a:rPr lang="nl-NL" dirty="0" err="1"/>
              <a:t>premenopausal</a:t>
            </a:r>
            <a:r>
              <a:rPr lang="nl-NL" dirty="0"/>
              <a:t> </a:t>
            </a:r>
            <a:r>
              <a:rPr lang="nl-NL" dirty="0" err="1"/>
              <a:t>breast</a:t>
            </a:r>
            <a:r>
              <a:rPr lang="nl-NL" dirty="0"/>
              <a:t> </a:t>
            </a:r>
            <a:r>
              <a:rPr lang="nl-NL" dirty="0" err="1"/>
              <a:t>cancer</a:t>
            </a:r>
            <a:r>
              <a:rPr lang="nl-NL" dirty="0"/>
              <a:t>, </a:t>
            </a:r>
            <a:r>
              <a:rPr lang="nl-NL" dirty="0" err="1"/>
              <a:t>brain</a:t>
            </a:r>
            <a:r>
              <a:rPr lang="nl-NL" dirty="0"/>
              <a:t> tumor, </a:t>
            </a:r>
            <a:r>
              <a:rPr lang="nl-NL" dirty="0" err="1"/>
              <a:t>adrenocortical</a:t>
            </a:r>
            <a:r>
              <a:rPr lang="nl-NL" dirty="0"/>
              <a:t> carcinoma, </a:t>
            </a:r>
            <a:r>
              <a:rPr lang="nl-NL" dirty="0" err="1"/>
              <a:t>leukemia</a:t>
            </a:r>
            <a:r>
              <a:rPr lang="nl-NL" dirty="0"/>
              <a:t>, or </a:t>
            </a:r>
            <a:r>
              <a:rPr lang="nl-NL" dirty="0" err="1"/>
              <a:t>bronchoalveolar</a:t>
            </a:r>
            <a:r>
              <a:rPr lang="nl-NL" dirty="0"/>
              <a:t> </a:t>
            </a:r>
            <a:r>
              <a:rPr lang="nl-NL" dirty="0" err="1"/>
              <a:t>lung</a:t>
            </a:r>
            <a:r>
              <a:rPr lang="nl-NL" dirty="0"/>
              <a:t> </a:t>
            </a:r>
            <a:r>
              <a:rPr lang="nl-NL" dirty="0" err="1"/>
              <a:t>cancer</a:t>
            </a:r>
            <a:r>
              <a:rPr lang="nl-NL" dirty="0"/>
              <a:t>).</a:t>
            </a:r>
          </a:p>
          <a:p>
            <a:endParaRPr lang="nl-NL" dirty="0"/>
          </a:p>
        </p:txBody>
      </p:sp>
    </p:spTree>
    <p:extLst>
      <p:ext uri="{BB962C8B-B14F-4D97-AF65-F5344CB8AC3E}">
        <p14:creationId xmlns:p14="http://schemas.microsoft.com/office/powerpoint/2010/main" val="3012533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5C3C123F-80A2-4FB5-A203-96AC046D75FE}" type="slidenum">
              <a:rPr lang="nl-NL" altLang="nl-NL" smtClean="0"/>
              <a:pPr>
                <a:spcBef>
                  <a:spcPct val="0"/>
                </a:spcBef>
              </a:pPr>
              <a:t>61</a:t>
            </a:fld>
            <a:endParaRPr lang="nl-NL" altLang="nl-NL" smtClean="0"/>
          </a:p>
        </p:txBody>
      </p:sp>
      <p:sp>
        <p:nvSpPr>
          <p:cNvPr id="43011" name="Rectangle 2"/>
          <p:cNvSpPr>
            <a:spLocks noGrp="1" noRot="1" noChangeAspect="1" noChangeArrowheads="1" noTextEdit="1"/>
          </p:cNvSpPr>
          <p:nvPr>
            <p:ph type="sldImg"/>
          </p:nvPr>
        </p:nvSpPr>
        <p:spPr>
          <a:solidFill>
            <a:srgbClr val="FFFFFF"/>
          </a:solidFill>
          <a:ln/>
        </p:spPr>
      </p:sp>
      <p:sp>
        <p:nvSpPr>
          <p:cNvPr id="43012"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694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6E2A10E-BF12-4647-A6B0-F5B2D311B0B8}" type="slidenum">
              <a:rPr lang="en-US" altLang="nl-NL" smtClean="0"/>
              <a:pPr>
                <a:spcBef>
                  <a:spcPct val="0"/>
                </a:spcBef>
              </a:pPr>
              <a:t>64</a:t>
            </a:fld>
            <a:endParaRPr lang="en-US" altLang="nl-NL"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NL" dirty="0" smtClean="0">
                <a:latin typeface="Arial" panose="020B0604020202020204" pitchFamily="34" charset="0"/>
                <a:cs typeface="Arial" panose="020B0604020202020204" pitchFamily="34" charset="0"/>
              </a:rPr>
              <a:t>MDA-MB-231 = humane </a:t>
            </a:r>
            <a:r>
              <a:rPr lang="en-US" altLang="nl-NL" dirty="0" err="1" smtClean="0">
                <a:latin typeface="Arial" panose="020B0604020202020204" pitchFamily="34" charset="0"/>
                <a:cs typeface="Arial" panose="020B0604020202020204" pitchFamily="34" charset="0"/>
              </a:rPr>
              <a:t>borstkanker</a:t>
            </a:r>
            <a:r>
              <a:rPr lang="en-US" altLang="nl-NL" dirty="0" smtClean="0">
                <a:latin typeface="Arial" panose="020B0604020202020204" pitchFamily="34" charset="0"/>
                <a:cs typeface="Arial" panose="020B0604020202020204" pitchFamily="34" charset="0"/>
              </a:rPr>
              <a:t> </a:t>
            </a:r>
            <a:r>
              <a:rPr lang="en-US" altLang="nl-NL" dirty="0" err="1" smtClean="0">
                <a:latin typeface="Arial" panose="020B0604020202020204" pitchFamily="34" charset="0"/>
                <a:cs typeface="Arial" panose="020B0604020202020204" pitchFamily="34" charset="0"/>
              </a:rPr>
              <a:t>cellijn</a:t>
            </a:r>
            <a:r>
              <a:rPr lang="en-US" altLang="nl-NL" dirty="0" smtClean="0">
                <a:latin typeface="Arial" panose="020B0604020202020204" pitchFamily="34" charset="0"/>
                <a:cs typeface="Arial" panose="020B0604020202020204" pitchFamily="34" charset="0"/>
              </a:rPr>
              <a:t> die </a:t>
            </a:r>
            <a:r>
              <a:rPr lang="en-US" altLang="nl-NL" dirty="0" err="1" smtClean="0">
                <a:latin typeface="Arial" panose="020B0604020202020204" pitchFamily="34" charset="0"/>
                <a:cs typeface="Arial" panose="020B0604020202020204" pitchFamily="34" charset="0"/>
              </a:rPr>
              <a:t>uitzaaiingen</a:t>
            </a:r>
            <a:r>
              <a:rPr lang="en-US" altLang="nl-NL" dirty="0" smtClean="0">
                <a:latin typeface="Arial" panose="020B0604020202020204" pitchFamily="34" charset="0"/>
                <a:cs typeface="Arial" panose="020B0604020202020204" pitchFamily="34" charset="0"/>
              </a:rPr>
              <a:t> in het bot </a:t>
            </a:r>
            <a:r>
              <a:rPr lang="en-US" altLang="nl-NL" dirty="0" err="1" smtClean="0">
                <a:latin typeface="Arial" panose="020B0604020202020204" pitchFamily="34" charset="0"/>
                <a:cs typeface="Arial" panose="020B0604020202020204" pitchFamily="34" charset="0"/>
              </a:rPr>
              <a:t>kan</a:t>
            </a:r>
            <a:r>
              <a:rPr lang="en-US" altLang="nl-NL" dirty="0" smtClean="0">
                <a:latin typeface="Arial" panose="020B0604020202020204" pitchFamily="34" charset="0"/>
                <a:cs typeface="Arial" panose="020B0604020202020204" pitchFamily="34" charset="0"/>
              </a:rPr>
              <a:t> </a:t>
            </a:r>
            <a:r>
              <a:rPr lang="en-US" altLang="nl-NL" dirty="0" err="1" smtClean="0">
                <a:latin typeface="Arial" panose="020B0604020202020204" pitchFamily="34" charset="0"/>
                <a:cs typeface="Arial" panose="020B0604020202020204" pitchFamily="34" charset="0"/>
              </a:rPr>
              <a:t>geven</a:t>
            </a:r>
            <a:endParaRPr lang="en-US" altLang="nl-NL" dirty="0" smtClean="0">
              <a:latin typeface="Arial" panose="020B0604020202020204" pitchFamily="34" charset="0"/>
              <a:cs typeface="Arial" panose="020B0604020202020204" pitchFamily="34" charset="0"/>
            </a:endParaRPr>
          </a:p>
          <a:p>
            <a:r>
              <a:rPr lang="en-US" altLang="nl-NL" dirty="0" err="1" smtClean="0">
                <a:latin typeface="Arial" panose="020B0604020202020204" pitchFamily="34" charset="0"/>
                <a:cs typeface="Arial" panose="020B0604020202020204" pitchFamily="34" charset="0"/>
              </a:rPr>
              <a:t>Metastasen</a:t>
            </a:r>
            <a:r>
              <a:rPr lang="en-US" altLang="nl-NL" dirty="0" smtClean="0">
                <a:latin typeface="Arial" panose="020B0604020202020204" pitchFamily="34" charset="0"/>
                <a:cs typeface="Arial" panose="020B0604020202020204" pitchFamily="34" charset="0"/>
              </a:rPr>
              <a:t> </a:t>
            </a:r>
            <a:r>
              <a:rPr lang="en-US" altLang="nl-NL" dirty="0" err="1" smtClean="0">
                <a:latin typeface="Arial" panose="020B0604020202020204" pitchFamily="34" charset="0"/>
                <a:cs typeface="Arial" panose="020B0604020202020204" pitchFamily="34" charset="0"/>
              </a:rPr>
              <a:t>gevisualiseerd</a:t>
            </a:r>
            <a:r>
              <a:rPr lang="en-US" altLang="nl-NL" dirty="0" smtClean="0">
                <a:latin typeface="Arial" panose="020B0604020202020204" pitchFamily="34" charset="0"/>
                <a:cs typeface="Arial" panose="020B0604020202020204" pitchFamily="34" charset="0"/>
              </a:rPr>
              <a:t> door het luciferase gen in de tumor </a:t>
            </a:r>
            <a:r>
              <a:rPr lang="en-US" altLang="nl-NL" dirty="0" err="1" smtClean="0">
                <a:latin typeface="Arial" panose="020B0604020202020204" pitchFamily="34" charset="0"/>
                <a:cs typeface="Arial" panose="020B0604020202020204" pitchFamily="34" charset="0"/>
              </a:rPr>
              <a:t>cellen</a:t>
            </a:r>
            <a:r>
              <a:rPr lang="en-US" altLang="nl-NL" dirty="0" smtClean="0">
                <a:latin typeface="Arial" panose="020B0604020202020204" pitchFamily="34" charset="0"/>
                <a:cs typeface="Arial" panose="020B0604020202020204" pitchFamily="34" charset="0"/>
              </a:rPr>
              <a:t> wat </a:t>
            </a:r>
            <a:r>
              <a:rPr lang="en-US" altLang="nl-NL" dirty="0" err="1" smtClean="0">
                <a:latin typeface="Arial" panose="020B0604020202020204" pitchFamily="34" charset="0"/>
                <a:cs typeface="Arial" panose="020B0604020202020204" pitchFamily="34" charset="0"/>
              </a:rPr>
              <a:t>een</a:t>
            </a:r>
            <a:r>
              <a:rPr lang="en-US" altLang="nl-NL" dirty="0" smtClean="0">
                <a:latin typeface="Arial" panose="020B0604020202020204" pitchFamily="34" charset="0"/>
                <a:cs typeface="Arial" panose="020B0604020202020204" pitchFamily="34" charset="0"/>
              </a:rPr>
              <a:t> bioluminescent </a:t>
            </a:r>
            <a:r>
              <a:rPr lang="en-US" altLang="nl-NL" dirty="0" err="1" smtClean="0">
                <a:latin typeface="Arial" panose="020B0604020202020204" pitchFamily="34" charset="0"/>
                <a:cs typeface="Arial" panose="020B0604020202020204" pitchFamily="34" charset="0"/>
              </a:rPr>
              <a:t>signaal</a:t>
            </a:r>
            <a:r>
              <a:rPr lang="en-US" altLang="nl-NL" dirty="0" smtClean="0">
                <a:latin typeface="Arial" panose="020B0604020202020204" pitchFamily="34" charset="0"/>
                <a:cs typeface="Arial" panose="020B0604020202020204" pitchFamily="34" charset="0"/>
              </a:rPr>
              <a:t> </a:t>
            </a:r>
            <a:r>
              <a:rPr lang="en-US" altLang="nl-NL" dirty="0" err="1" smtClean="0">
                <a:latin typeface="Arial" panose="020B0604020202020204" pitchFamily="34" charset="0"/>
                <a:cs typeface="Arial" panose="020B0604020202020204" pitchFamily="34" charset="0"/>
              </a:rPr>
              <a:t>geeft</a:t>
            </a:r>
            <a:r>
              <a:rPr lang="en-US" altLang="nl-NL" dirty="0" smtClean="0">
                <a:latin typeface="Arial" panose="020B0604020202020204" pitchFamily="34" charset="0"/>
                <a:cs typeface="Arial" panose="020B0604020202020204" pitchFamily="34" charset="0"/>
              </a:rPr>
              <a:t>. </a:t>
            </a:r>
          </a:p>
          <a:p>
            <a:r>
              <a:rPr lang="en-US" altLang="nl-NL" dirty="0" smtClean="0">
                <a:latin typeface="Arial" panose="020B0604020202020204" pitchFamily="34" charset="0"/>
                <a:cs typeface="Arial" panose="020B0604020202020204" pitchFamily="34" charset="0"/>
              </a:rPr>
              <a:t>IL11 = interleukin 11</a:t>
            </a:r>
          </a:p>
          <a:p>
            <a:r>
              <a:rPr lang="en-US" altLang="nl-NL" dirty="0" smtClean="0">
                <a:latin typeface="Arial" panose="020B0604020202020204" pitchFamily="34" charset="0"/>
                <a:cs typeface="Arial" panose="020B0604020202020204" pitchFamily="34" charset="0"/>
              </a:rPr>
              <a:t>OPN = </a:t>
            </a:r>
            <a:r>
              <a:rPr lang="en-US" altLang="nl-NL" dirty="0" err="1" smtClean="0">
                <a:latin typeface="Arial" panose="020B0604020202020204" pitchFamily="34" charset="0"/>
                <a:cs typeface="Arial" panose="020B0604020202020204" pitchFamily="34" charset="0"/>
              </a:rPr>
              <a:t>osteopontin</a:t>
            </a:r>
            <a:endParaRPr lang="en-US" altLang="nl-NL" dirty="0" smtClean="0">
              <a:latin typeface="Arial" panose="020B0604020202020204" pitchFamily="34" charset="0"/>
              <a:cs typeface="Arial" panose="020B0604020202020204" pitchFamily="34" charset="0"/>
            </a:endParaRPr>
          </a:p>
          <a:p>
            <a:r>
              <a:rPr lang="en-US" altLang="nl-NL" dirty="0" smtClean="0">
                <a:latin typeface="Arial" panose="020B0604020202020204" pitchFamily="34" charset="0"/>
                <a:cs typeface="Arial" panose="020B0604020202020204" pitchFamily="34" charset="0"/>
              </a:rPr>
              <a:t>CTGF = connective tissue growth factor</a:t>
            </a:r>
          </a:p>
          <a:p>
            <a:r>
              <a:rPr lang="en-US" altLang="nl-NL" dirty="0" smtClean="0">
                <a:latin typeface="Arial" panose="020B0604020202020204" pitchFamily="34" charset="0"/>
                <a:cs typeface="Arial" panose="020B0604020202020204" pitchFamily="34" charset="0"/>
              </a:rPr>
              <a:t>CXCR4 = chemokine receptor 4</a:t>
            </a:r>
          </a:p>
          <a:p>
            <a:r>
              <a:rPr lang="en-US" altLang="nl-NL" dirty="0" smtClean="0">
                <a:latin typeface="Arial" panose="020B0604020202020204" pitchFamily="34" charset="0"/>
                <a:cs typeface="Arial" panose="020B0604020202020204" pitchFamily="34" charset="0"/>
              </a:rPr>
              <a:t>MMP1 = matrix metalloproteinase-1</a:t>
            </a:r>
          </a:p>
          <a:p>
            <a:r>
              <a:rPr lang="en-US" altLang="nl-NL" dirty="0" smtClean="0">
                <a:latin typeface="Arial" panose="020B0604020202020204" pitchFamily="34" charset="0"/>
                <a:cs typeface="Arial" panose="020B0604020202020204" pitchFamily="34" charset="0"/>
              </a:rPr>
              <a:t>GAPDH = glyceraldehyde-3-phosphate dehydrogenase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41675" y="508000"/>
            <a:ext cx="3389313" cy="254317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nl-NL" dirty="0"/>
          </a:p>
        </p:txBody>
      </p:sp>
    </p:spTree>
    <p:extLst>
      <p:ext uri="{BB962C8B-B14F-4D97-AF65-F5344CB8AC3E}">
        <p14:creationId xmlns:p14="http://schemas.microsoft.com/office/powerpoint/2010/main" val="2951213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Tree>
    <p:extLst>
      <p:ext uri="{BB962C8B-B14F-4D97-AF65-F5344CB8AC3E}">
        <p14:creationId xmlns:p14="http://schemas.microsoft.com/office/powerpoint/2010/main" val="289639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5AACBA2-01A0-4623-B16F-D7C24623F5C7}" type="slidenum">
              <a:rPr lang="nl-NL" altLang="nl-NL" smtClean="0"/>
              <a:pPr>
                <a:spcBef>
                  <a:spcPct val="0"/>
                </a:spcBef>
              </a:pPr>
              <a:t>71</a:t>
            </a:fld>
            <a:endParaRPr lang="nl-NL" altLang="nl-NL"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NL" smtClean="0">
              <a:latin typeface="Arial" panose="020B0604020202020204" pitchFamily="34" charset="0"/>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7CE32B4-7BBF-4C6D-9DED-8ED29E6097CE}" type="slidenum">
              <a:rPr lang="nl-NL" altLang="nl-NL" smtClean="0"/>
              <a:pPr>
                <a:spcBef>
                  <a:spcPct val="0"/>
                </a:spcBef>
              </a:pPr>
              <a:t>72</a:t>
            </a:fld>
            <a:endParaRPr lang="nl-NL" altLang="nl-NL"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889213" y="4715153"/>
            <a:ext cx="4890665"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D9F1483-5C53-4B24-9856-E8F9459FD61F}" type="slidenum">
              <a:rPr lang="nl-NL" altLang="nl-NL" smtClean="0"/>
              <a:pPr>
                <a:spcBef>
                  <a:spcPct val="0"/>
                </a:spcBef>
              </a:pPr>
              <a:t>77</a:t>
            </a:fld>
            <a:endParaRPr lang="nl-NL" altLang="nl-NL"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889213" y="4715153"/>
            <a:ext cx="4890665"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Wees voorzichtig met conclusies trekken uit data. Wat voor data is het precies.</a:t>
            </a:r>
            <a:endParaRPr lang="nl-NL" dirty="0"/>
          </a:p>
        </p:txBody>
      </p:sp>
      <p:sp>
        <p:nvSpPr>
          <p:cNvPr id="4" name="Tijdelijke aanduiding voor dianummer 3"/>
          <p:cNvSpPr>
            <a:spLocks noGrp="1"/>
          </p:cNvSpPr>
          <p:nvPr>
            <p:ph type="sldNum" sz="quarter" idx="10"/>
          </p:nvPr>
        </p:nvSpPr>
        <p:spPr/>
        <p:txBody>
          <a:bodyPr/>
          <a:lstStyle/>
          <a:p>
            <a:pPr>
              <a:defRPr/>
            </a:pPr>
            <a:fld id="{8398694F-B5E1-4F14-A539-CBE5777A5275}" type="slidenum">
              <a:rPr lang="nl-NL" altLang="nl-NL" smtClean="0"/>
              <a:pPr>
                <a:defRPr/>
              </a:pPr>
              <a:t>79</a:t>
            </a:fld>
            <a:endParaRPr lang="nl-NL" altLang="nl-NL"/>
          </a:p>
        </p:txBody>
      </p:sp>
    </p:spTree>
    <p:extLst>
      <p:ext uri="{BB962C8B-B14F-4D97-AF65-F5344CB8AC3E}">
        <p14:creationId xmlns:p14="http://schemas.microsoft.com/office/powerpoint/2010/main" val="3951162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Wees voorzichtig met conclusies trekken uit data. Wat voor data is het precies.</a:t>
            </a:r>
            <a:endParaRPr lang="nl-NL" dirty="0"/>
          </a:p>
        </p:txBody>
      </p:sp>
      <p:sp>
        <p:nvSpPr>
          <p:cNvPr id="4" name="Tijdelijke aanduiding voor dianummer 3"/>
          <p:cNvSpPr>
            <a:spLocks noGrp="1"/>
          </p:cNvSpPr>
          <p:nvPr>
            <p:ph type="sldNum" sz="quarter" idx="10"/>
          </p:nvPr>
        </p:nvSpPr>
        <p:spPr/>
        <p:txBody>
          <a:bodyPr/>
          <a:lstStyle/>
          <a:p>
            <a:pPr>
              <a:defRPr/>
            </a:pPr>
            <a:fld id="{8398694F-B5E1-4F14-A539-CBE5777A5275}" type="slidenum">
              <a:rPr lang="nl-NL" altLang="nl-NL" smtClean="0"/>
              <a:pPr>
                <a:defRPr/>
              </a:pPr>
              <a:t>80</a:t>
            </a:fld>
            <a:endParaRPr lang="nl-NL" altLang="nl-NL"/>
          </a:p>
        </p:txBody>
      </p:sp>
    </p:spTree>
    <p:extLst>
      <p:ext uri="{BB962C8B-B14F-4D97-AF65-F5344CB8AC3E}">
        <p14:creationId xmlns:p14="http://schemas.microsoft.com/office/powerpoint/2010/main" val="38884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MRI – </a:t>
            </a:r>
            <a:r>
              <a:rPr lang="nl-NL" dirty="0" err="1" smtClean="0"/>
              <a:t>Magentic</a:t>
            </a:r>
            <a:r>
              <a:rPr lang="nl-NL" dirty="0" smtClean="0"/>
              <a:t> </a:t>
            </a:r>
            <a:r>
              <a:rPr lang="nl-NL" dirty="0" err="1" smtClean="0"/>
              <a:t>Resonance</a:t>
            </a:r>
            <a:r>
              <a:rPr lang="nl-NL" dirty="0" smtClean="0"/>
              <a:t> Imaging</a:t>
            </a:r>
          </a:p>
          <a:p>
            <a:r>
              <a:rPr lang="nl-NL" dirty="0" smtClean="0"/>
              <a:t>MRS</a:t>
            </a:r>
            <a:r>
              <a:rPr lang="nl-NL" baseline="0" dirty="0" smtClean="0"/>
              <a:t> – </a:t>
            </a:r>
            <a:r>
              <a:rPr lang="nl-NL" baseline="0" dirty="0" err="1" smtClean="0"/>
              <a:t>Magnetic</a:t>
            </a:r>
            <a:r>
              <a:rPr lang="nl-NL" baseline="0" dirty="0" smtClean="0"/>
              <a:t> </a:t>
            </a:r>
            <a:r>
              <a:rPr lang="nl-NL" baseline="0" dirty="0" err="1" smtClean="0"/>
              <a:t>Resonance</a:t>
            </a:r>
            <a:r>
              <a:rPr lang="nl-NL" baseline="0" dirty="0" smtClean="0"/>
              <a:t> </a:t>
            </a:r>
            <a:r>
              <a:rPr lang="nl-NL" baseline="0" dirty="0" err="1" smtClean="0"/>
              <a:t>Spectroscopy</a:t>
            </a:r>
            <a:endParaRPr lang="nl-NL" dirty="0" smtClean="0"/>
          </a:p>
        </p:txBody>
      </p:sp>
      <p:sp>
        <p:nvSpPr>
          <p:cNvPr id="4" name="Tijdelijke aanduiding voor dianummer 3"/>
          <p:cNvSpPr>
            <a:spLocks noGrp="1"/>
          </p:cNvSpPr>
          <p:nvPr>
            <p:ph type="sldNum" sz="quarter" idx="10"/>
          </p:nvPr>
        </p:nvSpPr>
        <p:spPr/>
        <p:txBody>
          <a:bodyPr/>
          <a:lstStyle/>
          <a:p>
            <a:pPr>
              <a:defRPr/>
            </a:pPr>
            <a:fld id="{8398694F-B5E1-4F14-A539-CBE5777A5275}" type="slidenum">
              <a:rPr lang="nl-NL" altLang="nl-NL" smtClean="0"/>
              <a:pPr>
                <a:defRPr/>
              </a:pPr>
              <a:t>83</a:t>
            </a:fld>
            <a:endParaRPr lang="nl-NL" altLang="nl-NL"/>
          </a:p>
        </p:txBody>
      </p:sp>
    </p:spTree>
    <p:extLst>
      <p:ext uri="{BB962C8B-B14F-4D97-AF65-F5344CB8AC3E}">
        <p14:creationId xmlns:p14="http://schemas.microsoft.com/office/powerpoint/2010/main" val="1933152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nl-NL" dirty="0" smtClean="0"/>
              <a:t>https://www.youtube.com/watch?v=1mo80kTZgW4</a:t>
            </a:r>
            <a:endParaRPr lang="nl-NL" dirty="0"/>
          </a:p>
        </p:txBody>
      </p:sp>
      <p:sp>
        <p:nvSpPr>
          <p:cNvPr id="4" name="Tijdelijke aanduiding voor dianummer 3"/>
          <p:cNvSpPr>
            <a:spLocks noGrp="1"/>
          </p:cNvSpPr>
          <p:nvPr>
            <p:ph type="sldNum" sz="quarter" idx="10"/>
          </p:nvPr>
        </p:nvSpPr>
        <p:spPr/>
        <p:txBody>
          <a:bodyPr/>
          <a:lstStyle/>
          <a:p>
            <a:pPr>
              <a:defRPr/>
            </a:pPr>
            <a:fld id="{8398694F-B5E1-4F14-A539-CBE5777A5275}" type="slidenum">
              <a:rPr lang="nl-NL" altLang="nl-NL" smtClean="0"/>
              <a:pPr>
                <a:defRPr/>
              </a:pPr>
              <a:t>87</a:t>
            </a:fld>
            <a:endParaRPr lang="nl-NL" altLang="nl-NL"/>
          </a:p>
        </p:txBody>
      </p:sp>
    </p:spTree>
    <p:extLst>
      <p:ext uri="{BB962C8B-B14F-4D97-AF65-F5344CB8AC3E}">
        <p14:creationId xmlns:p14="http://schemas.microsoft.com/office/powerpoint/2010/main" val="393253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Autosomaal </a:t>
            </a:r>
            <a:r>
              <a:rPr lang="nl-NL" dirty="0" err="1" smtClean="0"/>
              <a:t>domnant</a:t>
            </a:r>
            <a:endParaRPr lang="nl-NL" dirty="0" smtClean="0"/>
          </a:p>
          <a:p>
            <a:r>
              <a:rPr lang="nl-NL" dirty="0" smtClean="0"/>
              <a:t>Mismatch </a:t>
            </a:r>
            <a:r>
              <a:rPr lang="nl-NL" dirty="0" err="1" smtClean="0"/>
              <a:t>repairgenen</a:t>
            </a:r>
            <a:endParaRPr lang="nl-NL" dirty="0" smtClean="0"/>
          </a:p>
          <a:p>
            <a:endParaRPr lang="nl-NL" dirty="0"/>
          </a:p>
        </p:txBody>
      </p:sp>
    </p:spTree>
    <p:extLst>
      <p:ext uri="{BB962C8B-B14F-4D97-AF65-F5344CB8AC3E}">
        <p14:creationId xmlns:p14="http://schemas.microsoft.com/office/powerpoint/2010/main" val="407372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BBCAD8C-94FD-4D55-B442-139FD1FBB7CA}" type="slidenum">
              <a:rPr lang="nl-NL" altLang="nl-NL" smtClean="0"/>
              <a:pPr>
                <a:spcBef>
                  <a:spcPct val="0"/>
                </a:spcBef>
              </a:pPr>
              <a:t>26</a:t>
            </a:fld>
            <a:endParaRPr lang="nl-NL" altLang="nl-NL" smtClean="0"/>
          </a:p>
        </p:txBody>
      </p:sp>
      <p:sp>
        <p:nvSpPr>
          <p:cNvPr id="18435" name="Rectangle 2"/>
          <p:cNvSpPr>
            <a:spLocks noGrp="1" noRot="1" noChangeAspect="1" noChangeArrowheads="1" noTextEdit="1"/>
          </p:cNvSpPr>
          <p:nvPr>
            <p:ph type="sldImg"/>
          </p:nvPr>
        </p:nvSpPr>
        <p:spPr>
          <a:solidFill>
            <a:srgbClr val="FFFFFF"/>
          </a:solidFill>
          <a:ln/>
        </p:spPr>
      </p:sp>
      <p:sp>
        <p:nvSpPr>
          <p:cNvPr id="18436"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Naast check points: </a:t>
            </a:r>
            <a:r>
              <a:rPr lang="nl-NL" dirty="0" err="1"/>
              <a:t>cyclines</a:t>
            </a:r>
            <a:r>
              <a:rPr lang="nl-NL" dirty="0"/>
              <a:t> en </a:t>
            </a:r>
            <a:r>
              <a:rPr lang="nl-NL" dirty="0" err="1"/>
              <a:t>CDK’s</a:t>
            </a:r>
            <a:r>
              <a:rPr lang="nl-NL" dirty="0"/>
              <a:t> (</a:t>
            </a:r>
            <a:r>
              <a:rPr lang="nl-NL" dirty="0" err="1"/>
              <a:t>cyclin</a:t>
            </a:r>
            <a:r>
              <a:rPr lang="nl-NL" dirty="0"/>
              <a:t> </a:t>
            </a:r>
            <a:r>
              <a:rPr lang="nl-NL" dirty="0" err="1"/>
              <a:t>dependent</a:t>
            </a:r>
            <a:r>
              <a:rPr lang="nl-NL" baseline="0" dirty="0"/>
              <a:t> </a:t>
            </a:r>
            <a:r>
              <a:rPr lang="nl-NL" baseline="0" dirty="0" err="1"/>
              <a:t>kinases</a:t>
            </a:r>
            <a:r>
              <a:rPr lang="nl-NL" baseline="0" dirty="0"/>
              <a:t>).</a:t>
            </a:r>
          </a:p>
          <a:p>
            <a:r>
              <a:rPr lang="nl-NL" baseline="0" dirty="0" err="1"/>
              <a:t>Cyclines</a:t>
            </a:r>
            <a:r>
              <a:rPr lang="nl-NL" baseline="0" dirty="0"/>
              <a:t> worden gevormd in bepaalde stadia. </a:t>
            </a:r>
            <a:r>
              <a:rPr lang="nl-NL" baseline="0" dirty="0" err="1"/>
              <a:t>Cyclines</a:t>
            </a:r>
            <a:r>
              <a:rPr lang="nl-NL" baseline="0" dirty="0"/>
              <a:t> binden aan </a:t>
            </a:r>
            <a:r>
              <a:rPr lang="nl-NL" baseline="0" dirty="0" err="1"/>
              <a:t>CDK’s</a:t>
            </a:r>
            <a:r>
              <a:rPr lang="nl-NL" baseline="0" dirty="0"/>
              <a:t>, samen </a:t>
            </a:r>
            <a:r>
              <a:rPr lang="nl-NL" baseline="0" dirty="0" err="1"/>
              <a:t>fosforyleren</a:t>
            </a:r>
            <a:r>
              <a:rPr lang="nl-NL" baseline="0" dirty="0"/>
              <a:t> ze andere eiwitten, die ervoor zorgen dat de cyclus doorgaat.</a:t>
            </a:r>
          </a:p>
          <a:p>
            <a:endParaRPr lang="nl-NL" baseline="0" dirty="0"/>
          </a:p>
          <a:p>
            <a:r>
              <a:rPr lang="nl-NL" baseline="0" dirty="0"/>
              <a:t>B.v. </a:t>
            </a:r>
          </a:p>
          <a:p>
            <a:endParaRPr lang="nl-NL" baseline="0" dirty="0"/>
          </a:p>
          <a:p>
            <a:r>
              <a:rPr lang="nl-NL" baseline="0" dirty="0"/>
              <a:t>CDK4 / </a:t>
            </a:r>
            <a:r>
              <a:rPr lang="nl-NL" baseline="0" dirty="0" err="1"/>
              <a:t>cyclin</a:t>
            </a:r>
            <a:r>
              <a:rPr lang="nl-NL" baseline="0" dirty="0"/>
              <a:t> D2: in G1, eiwitten die transcriptie van polymerase en </a:t>
            </a:r>
            <a:r>
              <a:rPr lang="nl-NL" baseline="0" dirty="0" err="1"/>
              <a:t>ligase</a:t>
            </a:r>
            <a:r>
              <a:rPr lang="nl-NL" baseline="0" dirty="0"/>
              <a:t> stimuleren.</a:t>
            </a:r>
          </a:p>
          <a:p>
            <a:endParaRPr lang="nl-NL" baseline="0" dirty="0"/>
          </a:p>
          <a:p>
            <a:r>
              <a:rPr lang="nl-NL" baseline="0" dirty="0"/>
              <a:t>CDK1 / </a:t>
            </a:r>
            <a:r>
              <a:rPr lang="nl-NL" baseline="0" dirty="0" err="1"/>
              <a:t>cyclin</a:t>
            </a:r>
            <a:r>
              <a:rPr lang="nl-NL" baseline="0" dirty="0"/>
              <a:t> B: </a:t>
            </a:r>
            <a:r>
              <a:rPr lang="nl-NL" baseline="0" dirty="0" err="1"/>
              <a:t>fosforyleren</a:t>
            </a:r>
            <a:r>
              <a:rPr lang="nl-NL" baseline="0" dirty="0"/>
              <a:t> eiwitten die mitose nodig heeft (afbraak kernmembraan, condensatie chromosomen, reorganisatie cytoskelet). Mitose gaat pas door als </a:t>
            </a:r>
            <a:r>
              <a:rPr lang="nl-NL" baseline="0" dirty="0" err="1"/>
              <a:t>cyclin</a:t>
            </a:r>
            <a:r>
              <a:rPr lang="nl-NL" baseline="0" dirty="0"/>
              <a:t> B weer afgebroken is en de effecten weg zijn. </a:t>
            </a:r>
          </a:p>
          <a:p>
            <a:endParaRPr lang="nl-NL" baseline="0" dirty="0"/>
          </a:p>
          <a:p>
            <a:r>
              <a:rPr lang="nl-NL" baseline="0" dirty="0" err="1"/>
              <a:t>Cyclines</a:t>
            </a:r>
            <a:r>
              <a:rPr lang="nl-NL" baseline="0" dirty="0"/>
              <a:t> op verkeerde tijdstip of verkeerde niveau: niet meer in G0 of voortdurend doorgaan met delen, geen controle, op weg naar kanker.</a:t>
            </a:r>
            <a:endParaRPr lang="nl-NL" dirty="0"/>
          </a:p>
        </p:txBody>
      </p:sp>
    </p:spTree>
    <p:extLst>
      <p:ext uri="{BB962C8B-B14F-4D97-AF65-F5344CB8AC3E}">
        <p14:creationId xmlns:p14="http://schemas.microsoft.com/office/powerpoint/2010/main" val="1458668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0E4CB44-66E5-4FF6-9323-A65BF1BD9B52}" type="slidenum">
              <a:rPr lang="nl-NL" altLang="nl-NL" smtClean="0"/>
              <a:pPr>
                <a:spcBef>
                  <a:spcPct val="0"/>
                </a:spcBef>
              </a:pPr>
              <a:t>36</a:t>
            </a:fld>
            <a:endParaRPr lang="nl-NL" altLang="nl-NL"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889213" y="4715153"/>
            <a:ext cx="4890665"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C8AE4A6-8427-4A3C-97EB-61D66C3266D4}" type="slidenum">
              <a:rPr lang="nl-NL" altLang="nl-NL" smtClean="0"/>
              <a:pPr>
                <a:spcBef>
                  <a:spcPct val="0"/>
                </a:spcBef>
              </a:pPr>
              <a:t>37</a:t>
            </a:fld>
            <a:endParaRPr lang="nl-NL" altLang="nl-NL"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889213" y="4715153"/>
            <a:ext cx="4890665" cy="4466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nl-NL" dirty="0" smtClean="0"/>
              <a:t>https://www.youtube.com/watch?v=1mo80kTZgW4</a:t>
            </a:r>
            <a:endParaRPr lang="nl-NL" dirty="0"/>
          </a:p>
        </p:txBody>
      </p:sp>
      <p:sp>
        <p:nvSpPr>
          <p:cNvPr id="4" name="Tijdelijke aanduiding voor dianummer 3"/>
          <p:cNvSpPr>
            <a:spLocks noGrp="1"/>
          </p:cNvSpPr>
          <p:nvPr>
            <p:ph type="sldNum" sz="quarter" idx="10"/>
          </p:nvPr>
        </p:nvSpPr>
        <p:spPr/>
        <p:txBody>
          <a:bodyPr/>
          <a:lstStyle/>
          <a:p>
            <a:pPr>
              <a:defRPr/>
            </a:pPr>
            <a:fld id="{8398694F-B5E1-4F14-A539-CBE5777A5275}" type="slidenum">
              <a:rPr lang="nl-NL" altLang="nl-NL" smtClean="0"/>
              <a:pPr>
                <a:defRPr/>
              </a:pPr>
              <a:t>39</a:t>
            </a:fld>
            <a:endParaRPr lang="nl-NL" altLang="nl-NL"/>
          </a:p>
        </p:txBody>
      </p:sp>
    </p:spTree>
    <p:extLst>
      <p:ext uri="{BB962C8B-B14F-4D97-AF65-F5344CB8AC3E}">
        <p14:creationId xmlns:p14="http://schemas.microsoft.com/office/powerpoint/2010/main" val="3436635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3F0E1AD-9981-4DAD-B613-C2CCA9B7D21D}" type="slidenum">
              <a:rPr lang="nl-NL" altLang="nl-NL" smtClean="0"/>
              <a:pPr>
                <a:spcBef>
                  <a:spcPct val="0"/>
                </a:spcBef>
              </a:pPr>
              <a:t>44</a:t>
            </a:fld>
            <a:endParaRPr lang="nl-NL" altLang="nl-NL" smtClean="0"/>
          </a:p>
        </p:txBody>
      </p:sp>
      <p:sp>
        <p:nvSpPr>
          <p:cNvPr id="27651" name="Rectangle 2"/>
          <p:cNvSpPr>
            <a:spLocks noGrp="1" noRot="1" noChangeAspect="1" noChangeArrowheads="1" noTextEdit="1"/>
          </p:cNvSpPr>
          <p:nvPr>
            <p:ph type="sldImg"/>
          </p:nvPr>
        </p:nvSpPr>
        <p:spPr>
          <a:solidFill>
            <a:srgbClr val="FFFFFF"/>
          </a:solidFill>
          <a:ln/>
        </p:spPr>
      </p:sp>
      <p:sp>
        <p:nvSpPr>
          <p:cNvPr id="27652" name="Rectangle 3"/>
          <p:cNvSpPr>
            <a:spLocks noGrp="1" noChangeArrowheads="1"/>
          </p:cNvSpPr>
          <p:nvPr>
            <p:ph type="body" idx="1"/>
          </p:nvPr>
        </p:nvSpPr>
        <p:spPr>
          <a:xfrm>
            <a:off x="889213" y="4715153"/>
            <a:ext cx="4890665" cy="4466987"/>
          </a:xfrm>
          <a:solidFill>
            <a:srgbClr val="FFFFFF"/>
          </a:solidFill>
          <a:ln>
            <a:solidFill>
              <a:srgbClr val="000000"/>
            </a:solidFill>
          </a:ln>
        </p:spPr>
        <p:txBody>
          <a:bodyPr/>
          <a:lstStyle/>
          <a:p>
            <a:pPr eaLnBrk="1" hangingPunct="1"/>
            <a:endParaRPr lang="en-GB" altLang="nl-NL"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2753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03BEC30B-E9C8-41DC-A82E-55F4F6CF0BCB}" type="slidenum">
              <a:rPr lang="nl-NL" altLang="nl-NL"/>
              <a:pPr>
                <a:defRPr/>
              </a:pPr>
              <a:t>‹nr.›</a:t>
            </a:fld>
            <a:endParaRPr lang="nl-NL" altLang="nl-NL"/>
          </a:p>
        </p:txBody>
      </p:sp>
    </p:spTree>
    <p:extLst>
      <p:ext uri="{BB962C8B-B14F-4D97-AF65-F5344CB8AC3E}">
        <p14:creationId xmlns:p14="http://schemas.microsoft.com/office/powerpoint/2010/main" val="932272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AD4573F5-FB25-49AC-A745-6F8CBE157BC8}" type="slidenum">
              <a:rPr lang="nl-NL" altLang="nl-NL"/>
              <a:pPr>
                <a:defRPr/>
              </a:pPr>
              <a:t>‹nr.›</a:t>
            </a:fld>
            <a:endParaRPr lang="nl-NL" altLang="nl-NL"/>
          </a:p>
        </p:txBody>
      </p:sp>
    </p:spTree>
    <p:extLst>
      <p:ext uri="{BB962C8B-B14F-4D97-AF65-F5344CB8AC3E}">
        <p14:creationId xmlns:p14="http://schemas.microsoft.com/office/powerpoint/2010/main" val="1306063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EC0DB389-0505-4274-9D93-458F4DEE4346}" type="slidenum">
              <a:rPr lang="nl-NL" altLang="nl-NL"/>
              <a:pPr>
                <a:defRPr/>
              </a:pPr>
              <a:t>‹nr.›</a:t>
            </a:fld>
            <a:endParaRPr lang="nl-NL" altLang="nl-NL"/>
          </a:p>
        </p:txBody>
      </p:sp>
    </p:spTree>
    <p:extLst>
      <p:ext uri="{BB962C8B-B14F-4D97-AF65-F5344CB8AC3E}">
        <p14:creationId xmlns:p14="http://schemas.microsoft.com/office/powerpoint/2010/main" val="127716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Content Placeholder 4"/>
          <p:cNvSpPr>
            <a:spLocks noGrp="1"/>
          </p:cNvSpPr>
          <p:nvPr>
            <p:ph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Rectangle 4"/>
          <p:cNvSpPr>
            <a:spLocks noGrp="1" noChangeArrowheads="1"/>
          </p:cNvSpPr>
          <p:nvPr>
            <p:ph type="dt" sz="half" idx="10"/>
          </p:nvPr>
        </p:nvSpPr>
        <p:spPr>
          <a:ln/>
        </p:spPr>
        <p:txBody>
          <a:bodyPr/>
          <a:lstStyle>
            <a:lvl1pPr>
              <a:defRPr/>
            </a:lvl1pPr>
          </a:lstStyle>
          <a:p>
            <a:pPr>
              <a:defRPr/>
            </a:pPr>
            <a:endParaRPr lang="nl-NL"/>
          </a:p>
        </p:txBody>
      </p:sp>
      <p:sp>
        <p:nvSpPr>
          <p:cNvPr id="7" name="Rectangle 5"/>
          <p:cNvSpPr>
            <a:spLocks noGrp="1" noChangeArrowheads="1"/>
          </p:cNvSpPr>
          <p:nvPr>
            <p:ph type="ftr" sz="quarter" idx="11"/>
          </p:nvPr>
        </p:nvSpPr>
        <p:spPr>
          <a:ln/>
        </p:spPr>
        <p:txBody>
          <a:bodyPr/>
          <a:lstStyle>
            <a:lvl1pPr>
              <a:defRPr/>
            </a:lvl1pPr>
          </a:lstStyle>
          <a:p>
            <a:pPr>
              <a:defRPr/>
            </a:pPr>
            <a:endParaRPr lang="nl-NL"/>
          </a:p>
        </p:txBody>
      </p:sp>
      <p:sp>
        <p:nvSpPr>
          <p:cNvPr id="8" name="Rectangle 6"/>
          <p:cNvSpPr>
            <a:spLocks noGrp="1" noChangeArrowheads="1"/>
          </p:cNvSpPr>
          <p:nvPr>
            <p:ph type="sldNum" sz="quarter" idx="12"/>
          </p:nvPr>
        </p:nvSpPr>
        <p:spPr>
          <a:ln/>
        </p:spPr>
        <p:txBody>
          <a:bodyPr/>
          <a:lstStyle>
            <a:lvl1pPr>
              <a:defRPr/>
            </a:lvl1pPr>
          </a:lstStyle>
          <a:p>
            <a:pPr>
              <a:defRPr/>
            </a:pPr>
            <a:fld id="{070D2971-2E33-410B-8A5A-A22F52B5871A}" type="slidenum">
              <a:rPr lang="nl-NL" altLang="nl-NL"/>
              <a:pPr>
                <a:defRPr/>
              </a:pPr>
              <a:t>‹nr.›</a:t>
            </a:fld>
            <a:endParaRPr lang="nl-NL" altLang="nl-NL"/>
          </a:p>
        </p:txBody>
      </p:sp>
    </p:spTree>
    <p:extLst>
      <p:ext uri="{BB962C8B-B14F-4D97-AF65-F5344CB8AC3E}">
        <p14:creationId xmlns:p14="http://schemas.microsoft.com/office/powerpoint/2010/main" val="1373063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7D8A5AAF-7AFE-4D79-BBDD-7941820391C6}" type="slidenum">
              <a:rPr lang="nl-NL" altLang="nl-NL"/>
              <a:pPr>
                <a:defRPr/>
              </a:pPr>
              <a:t>‹nr.›</a:t>
            </a:fld>
            <a:endParaRPr lang="nl-NL" altLang="nl-NL"/>
          </a:p>
        </p:txBody>
      </p:sp>
    </p:spTree>
    <p:extLst>
      <p:ext uri="{BB962C8B-B14F-4D97-AF65-F5344CB8AC3E}">
        <p14:creationId xmlns:p14="http://schemas.microsoft.com/office/powerpoint/2010/main" val="4268122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6A9998EC-207E-4D00-B013-C726F29AB58F}" type="slidenum">
              <a:rPr lang="nl-NL" altLang="nl-NL"/>
              <a:pPr>
                <a:defRPr/>
              </a:pPr>
              <a:t>‹nr.›</a:t>
            </a:fld>
            <a:endParaRPr lang="nl-NL" altLang="nl-NL"/>
          </a:p>
        </p:txBody>
      </p:sp>
    </p:spTree>
    <p:extLst>
      <p:ext uri="{BB962C8B-B14F-4D97-AF65-F5344CB8AC3E}">
        <p14:creationId xmlns:p14="http://schemas.microsoft.com/office/powerpoint/2010/main" val="2766216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0CD96FF5-227E-4174-9351-C30BC6A236A9}" type="slidenum">
              <a:rPr lang="nl-NL" altLang="nl-NL"/>
              <a:pPr>
                <a:defRPr/>
              </a:pPr>
              <a:t>‹nr.›</a:t>
            </a:fld>
            <a:endParaRPr lang="nl-NL" altLang="nl-NL"/>
          </a:p>
        </p:txBody>
      </p:sp>
    </p:spTree>
    <p:extLst>
      <p:ext uri="{BB962C8B-B14F-4D97-AF65-F5344CB8AC3E}">
        <p14:creationId xmlns:p14="http://schemas.microsoft.com/office/powerpoint/2010/main" val="2814265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DF94BA31-58CC-41B3-8363-CC073E38B77C}" type="slidenum">
              <a:rPr lang="nl-NL" altLang="nl-NL"/>
              <a:pPr>
                <a:defRPr/>
              </a:pPr>
              <a:t>‹nr.›</a:t>
            </a:fld>
            <a:endParaRPr lang="nl-NL" altLang="nl-NL"/>
          </a:p>
        </p:txBody>
      </p:sp>
    </p:spTree>
    <p:extLst>
      <p:ext uri="{BB962C8B-B14F-4D97-AF65-F5344CB8AC3E}">
        <p14:creationId xmlns:p14="http://schemas.microsoft.com/office/powerpoint/2010/main" val="153048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Rectangle 4"/>
          <p:cNvSpPr>
            <a:spLocks noGrp="1" noChangeArrowheads="1"/>
          </p:cNvSpPr>
          <p:nvPr>
            <p:ph type="dt" sz="half" idx="10"/>
          </p:nvPr>
        </p:nvSpPr>
        <p:spPr>
          <a:ln/>
        </p:spPr>
        <p:txBody>
          <a:bodyPr/>
          <a:lstStyle>
            <a:lvl1pPr>
              <a:defRPr/>
            </a:lvl1pPr>
          </a:lstStyle>
          <a:p>
            <a:pPr>
              <a:defRPr/>
            </a:pPr>
            <a:endParaRPr lang="nl-NL"/>
          </a:p>
        </p:txBody>
      </p:sp>
      <p:sp>
        <p:nvSpPr>
          <p:cNvPr id="8" name="Rectangle 5"/>
          <p:cNvSpPr>
            <a:spLocks noGrp="1" noChangeArrowheads="1"/>
          </p:cNvSpPr>
          <p:nvPr>
            <p:ph type="ftr" sz="quarter" idx="11"/>
          </p:nvPr>
        </p:nvSpPr>
        <p:spPr>
          <a:ln/>
        </p:spPr>
        <p:txBody>
          <a:bodyPr/>
          <a:lstStyle>
            <a:lvl1pPr>
              <a:defRPr/>
            </a:lvl1pPr>
          </a:lstStyle>
          <a:p>
            <a:pPr>
              <a:defRPr/>
            </a:pPr>
            <a:endParaRPr lang="nl-NL"/>
          </a:p>
        </p:txBody>
      </p:sp>
      <p:sp>
        <p:nvSpPr>
          <p:cNvPr id="9" name="Rectangle 6"/>
          <p:cNvSpPr>
            <a:spLocks noGrp="1" noChangeArrowheads="1"/>
          </p:cNvSpPr>
          <p:nvPr>
            <p:ph type="sldNum" sz="quarter" idx="12"/>
          </p:nvPr>
        </p:nvSpPr>
        <p:spPr>
          <a:ln/>
        </p:spPr>
        <p:txBody>
          <a:bodyPr/>
          <a:lstStyle>
            <a:lvl1pPr>
              <a:defRPr/>
            </a:lvl1pPr>
          </a:lstStyle>
          <a:p>
            <a:pPr>
              <a:defRPr/>
            </a:pPr>
            <a:fld id="{DB984745-659F-430A-ABA9-DF13CEAAD6DB}" type="slidenum">
              <a:rPr lang="nl-NL" altLang="nl-NL"/>
              <a:pPr>
                <a:defRPr/>
              </a:pPr>
              <a:t>‹nr.›</a:t>
            </a:fld>
            <a:endParaRPr lang="nl-NL" altLang="nl-NL"/>
          </a:p>
        </p:txBody>
      </p:sp>
    </p:spTree>
    <p:extLst>
      <p:ext uri="{BB962C8B-B14F-4D97-AF65-F5344CB8AC3E}">
        <p14:creationId xmlns:p14="http://schemas.microsoft.com/office/powerpoint/2010/main" val="322528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54EA916B-BA47-4625-AEDE-CB6E0FC50493}" type="slidenum">
              <a:rPr lang="nl-NL" altLang="nl-NL"/>
              <a:pPr>
                <a:defRPr/>
              </a:pPr>
              <a:t>‹nr.›</a:t>
            </a:fld>
            <a:endParaRPr lang="nl-NL" altLang="nl-NL"/>
          </a:p>
        </p:txBody>
      </p:sp>
    </p:spTree>
    <p:extLst>
      <p:ext uri="{BB962C8B-B14F-4D97-AF65-F5344CB8AC3E}">
        <p14:creationId xmlns:p14="http://schemas.microsoft.com/office/powerpoint/2010/main" val="262235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nl-NL"/>
          </a:p>
        </p:txBody>
      </p:sp>
      <p:sp>
        <p:nvSpPr>
          <p:cNvPr id="3" name="Rectangle 5"/>
          <p:cNvSpPr>
            <a:spLocks noGrp="1" noChangeArrowheads="1"/>
          </p:cNvSpPr>
          <p:nvPr>
            <p:ph type="ftr" sz="quarter" idx="11"/>
          </p:nvPr>
        </p:nvSpPr>
        <p:spPr>
          <a:ln/>
        </p:spPr>
        <p:txBody>
          <a:bodyPr/>
          <a:lstStyle>
            <a:lvl1pPr>
              <a:defRPr/>
            </a:lvl1pPr>
          </a:lstStyle>
          <a:p>
            <a:pPr>
              <a:defRPr/>
            </a:pP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2E86C297-9B98-42F8-919D-65C50720D7D2}" type="slidenum">
              <a:rPr lang="nl-NL" altLang="nl-NL"/>
              <a:pPr>
                <a:defRPr/>
              </a:pPr>
              <a:t>‹nr.›</a:t>
            </a:fld>
            <a:endParaRPr lang="nl-NL" altLang="nl-NL"/>
          </a:p>
        </p:txBody>
      </p:sp>
    </p:spTree>
    <p:extLst>
      <p:ext uri="{BB962C8B-B14F-4D97-AF65-F5344CB8AC3E}">
        <p14:creationId xmlns:p14="http://schemas.microsoft.com/office/powerpoint/2010/main" val="68967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C3CFE954-6233-4FD3-890E-95000CDA005B}" type="slidenum">
              <a:rPr lang="nl-NL" altLang="nl-NL"/>
              <a:pPr>
                <a:defRPr/>
              </a:pPr>
              <a:t>‹nr.›</a:t>
            </a:fld>
            <a:endParaRPr lang="nl-NL" altLang="nl-NL"/>
          </a:p>
        </p:txBody>
      </p:sp>
    </p:spTree>
    <p:extLst>
      <p:ext uri="{BB962C8B-B14F-4D97-AF65-F5344CB8AC3E}">
        <p14:creationId xmlns:p14="http://schemas.microsoft.com/office/powerpoint/2010/main" val="1176036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630FC9EB-DCB7-4A61-98F3-3443250F7338}" type="slidenum">
              <a:rPr lang="nl-NL" altLang="nl-NL"/>
              <a:pPr>
                <a:defRPr/>
              </a:pPr>
              <a:t>‹nr.›</a:t>
            </a:fld>
            <a:endParaRPr lang="nl-NL" altLang="nl-NL"/>
          </a:p>
        </p:txBody>
      </p:sp>
    </p:spTree>
    <p:extLst>
      <p:ext uri="{BB962C8B-B14F-4D97-AF65-F5344CB8AC3E}">
        <p14:creationId xmlns:p14="http://schemas.microsoft.com/office/powerpoint/2010/main" val="3403126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nl-NL"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nl-NL" smtClean="0"/>
              <a:t>Click to edit Master text styles</a:t>
            </a:r>
          </a:p>
          <a:p>
            <a:pPr lvl="1"/>
            <a:r>
              <a:rPr lang="nl-NL" altLang="nl-NL" smtClean="0"/>
              <a:t>Second level</a:t>
            </a:r>
          </a:p>
          <a:p>
            <a:pPr lvl="2"/>
            <a:r>
              <a:rPr lang="nl-NL" altLang="nl-NL" smtClean="0"/>
              <a:t>Third level</a:t>
            </a:r>
          </a:p>
          <a:p>
            <a:pPr lvl="3"/>
            <a:r>
              <a:rPr lang="nl-NL" altLang="nl-NL" smtClean="0"/>
              <a:t>Fourth level</a:t>
            </a:r>
          </a:p>
          <a:p>
            <a:pPr lvl="4"/>
            <a:r>
              <a:rPr lang="nl-NL" altLang="nl-NL"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nl-N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nl-N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85687472-2639-4D42-8CB2-306F57A3F9C9}" type="slidenum">
              <a:rPr lang="nl-NL" altLang="nl-NL"/>
              <a:pPr>
                <a:defRPr/>
              </a:pPr>
              <a:t>‹nr.›</a:t>
            </a:fld>
            <a:endParaRPr lang="nl-NL" alt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1mo80kTZgW4"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4.png"/><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64.png"/><Relationship Id="rId4" Type="http://schemas.openxmlformats.org/officeDocument/2006/relationships/oleObject" Target="../embeddings/oleObject3.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ctrTitle"/>
          </p:nvPr>
        </p:nvSpPr>
        <p:spPr>
          <a:xfrm>
            <a:off x="289249" y="156994"/>
            <a:ext cx="8677469" cy="853656"/>
          </a:xfrm>
        </p:spPr>
        <p:txBody>
          <a:bodyPr/>
          <a:lstStyle/>
          <a:p>
            <a:r>
              <a:rPr lang="nl-NL" altLang="nl-NL" b="1" dirty="0" smtClean="0">
                <a:solidFill>
                  <a:srgbClr val="FF6600"/>
                </a:solidFill>
                <a:latin typeface="Calibri" panose="020F0502020204030204" pitchFamily="34" charset="0"/>
              </a:rPr>
              <a:t>Hoofdstuk 24: Cancer Genetics</a:t>
            </a: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934" y="1101147"/>
            <a:ext cx="6522098" cy="4838076"/>
          </a:xfrm>
          <a:prstGeom prst="rect">
            <a:avLst/>
          </a:prstGeom>
        </p:spPr>
      </p:pic>
      <p:sp>
        <p:nvSpPr>
          <p:cNvPr id="3" name="Tekstvak 2"/>
          <p:cNvSpPr txBox="1"/>
          <p:nvPr/>
        </p:nvSpPr>
        <p:spPr>
          <a:xfrm>
            <a:off x="7889032" y="5477558"/>
            <a:ext cx="959546" cy="461665"/>
          </a:xfrm>
          <a:prstGeom prst="rect">
            <a:avLst/>
          </a:prstGeom>
          <a:noFill/>
        </p:spPr>
        <p:txBody>
          <a:bodyPr wrap="square" rtlCol="0">
            <a:spAutoFit/>
          </a:bodyPr>
          <a:lstStyle/>
          <a:p>
            <a:r>
              <a:rPr lang="nl-NL" sz="1200" dirty="0" err="1" smtClean="0">
                <a:latin typeface="Calibri" panose="020F0502020204030204" pitchFamily="34" charset="0"/>
                <a:cs typeface="Calibri" panose="020F0502020204030204" pitchFamily="34" charset="0"/>
              </a:rPr>
              <a:t>CoG</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Fig</a:t>
            </a:r>
            <a:r>
              <a:rPr lang="nl-NL" sz="1200" dirty="0" smtClean="0">
                <a:latin typeface="Calibri" panose="020F0502020204030204" pitchFamily="34" charset="0"/>
                <a:cs typeface="Calibri" panose="020F0502020204030204" pitchFamily="34" charset="0"/>
              </a:rPr>
              <a:t> </a:t>
            </a:r>
          </a:p>
          <a:p>
            <a:r>
              <a:rPr lang="nl-NL" sz="1200" dirty="0" smtClean="0">
                <a:latin typeface="Calibri" panose="020F0502020204030204" pitchFamily="34" charset="0"/>
                <a:cs typeface="Calibri" panose="020F0502020204030204" pitchFamily="34" charset="0"/>
              </a:rPr>
              <a:t>begin Hs 24</a:t>
            </a:r>
            <a:endParaRPr lang="nl-NL" sz="1200" dirty="0">
              <a:latin typeface="Calibri" panose="020F0502020204030204" pitchFamily="34" charset="0"/>
              <a:cs typeface="Calibri" panose="020F0502020204030204" pitchFamily="34" charset="0"/>
            </a:endParaRPr>
          </a:p>
        </p:txBody>
      </p:sp>
      <p:sp>
        <p:nvSpPr>
          <p:cNvPr id="4" name="Tekstvak 3"/>
          <p:cNvSpPr txBox="1"/>
          <p:nvPr/>
        </p:nvSpPr>
        <p:spPr>
          <a:xfrm>
            <a:off x="1029310" y="6133513"/>
            <a:ext cx="7615287" cy="523220"/>
          </a:xfrm>
          <a:prstGeom prst="rect">
            <a:avLst/>
          </a:prstGeom>
          <a:noFill/>
        </p:spPr>
        <p:txBody>
          <a:bodyPr wrap="square" rtlCol="0">
            <a:spAutoFit/>
          </a:bodyPr>
          <a:lstStyle/>
          <a:p>
            <a:r>
              <a:rPr lang="nl-NL" sz="1400" dirty="0" smtClean="0">
                <a:latin typeface="Calibri" panose="020F0502020204030204" pitchFamily="34" charset="0"/>
                <a:cs typeface="Calibri" panose="020F0502020204030204" pitchFamily="34" charset="0"/>
              </a:rPr>
              <a:t>Alle figuren in deze presentatie komen uit de 12</a:t>
            </a:r>
            <a:r>
              <a:rPr lang="nl-NL" sz="1400" baseline="30000" dirty="0" smtClean="0">
                <a:latin typeface="Calibri" panose="020F0502020204030204" pitchFamily="34" charset="0"/>
                <a:cs typeface="Calibri" panose="020F0502020204030204" pitchFamily="34" charset="0"/>
              </a:rPr>
              <a:t>e</a:t>
            </a:r>
            <a:r>
              <a:rPr lang="nl-NL" sz="1400" dirty="0" smtClean="0">
                <a:latin typeface="Calibri" panose="020F0502020204030204" pitchFamily="34" charset="0"/>
                <a:cs typeface="Calibri" panose="020F0502020204030204" pitchFamily="34" charset="0"/>
              </a:rPr>
              <a:t> </a:t>
            </a:r>
            <a:r>
              <a:rPr lang="nl-NL" sz="1400" dirty="0" err="1" smtClean="0">
                <a:latin typeface="Calibri" panose="020F0502020204030204" pitchFamily="34" charset="0"/>
                <a:cs typeface="Calibri" panose="020F0502020204030204" pitchFamily="34" charset="0"/>
              </a:rPr>
              <a:t>global</a:t>
            </a:r>
            <a:r>
              <a:rPr lang="nl-NL" sz="1400" dirty="0" smtClean="0">
                <a:latin typeface="Calibri" panose="020F0502020204030204" pitchFamily="34" charset="0"/>
                <a:cs typeface="Calibri" panose="020F0502020204030204" pitchFamily="34" charset="0"/>
              </a:rPr>
              <a:t> </a:t>
            </a:r>
            <a:r>
              <a:rPr lang="nl-NL" sz="1400" dirty="0" err="1" smtClean="0">
                <a:latin typeface="Calibri" panose="020F0502020204030204" pitchFamily="34" charset="0"/>
                <a:cs typeface="Calibri" panose="020F0502020204030204" pitchFamily="34" charset="0"/>
              </a:rPr>
              <a:t>edition</a:t>
            </a:r>
            <a:r>
              <a:rPr lang="nl-NL" sz="1400" dirty="0" smtClean="0">
                <a:latin typeface="Calibri" panose="020F0502020204030204" pitchFamily="34" charset="0"/>
                <a:cs typeface="Calibri" panose="020F0502020204030204" pitchFamily="34" charset="0"/>
              </a:rPr>
              <a:t> van het boek </a:t>
            </a:r>
            <a:r>
              <a:rPr lang="nl-NL" sz="1400" dirty="0" err="1" smtClean="0">
                <a:latin typeface="Calibri" panose="020F0502020204030204" pitchFamily="34" charset="0"/>
                <a:cs typeface="Calibri" panose="020F0502020204030204" pitchFamily="34" charset="0"/>
              </a:rPr>
              <a:t>Concepts</a:t>
            </a:r>
            <a:r>
              <a:rPr lang="nl-NL" sz="1400" dirty="0" smtClean="0">
                <a:latin typeface="Calibri" panose="020F0502020204030204" pitchFamily="34" charset="0"/>
                <a:cs typeface="Calibri" panose="020F0502020204030204" pitchFamily="34" charset="0"/>
              </a:rPr>
              <a:t> of Genetics (</a:t>
            </a:r>
            <a:r>
              <a:rPr lang="nl-NL" sz="1400" dirty="0" err="1" smtClean="0">
                <a:latin typeface="Calibri" panose="020F0502020204030204" pitchFamily="34" charset="0"/>
                <a:cs typeface="Calibri" panose="020F0502020204030204" pitchFamily="34" charset="0"/>
              </a:rPr>
              <a:t>CoG</a:t>
            </a:r>
            <a:r>
              <a:rPr lang="nl-NL" sz="1400" dirty="0" smtClean="0">
                <a:latin typeface="Calibri" panose="020F0502020204030204" pitchFamily="34" charset="0"/>
                <a:cs typeface="Calibri" panose="020F0502020204030204" pitchFamily="34" charset="0"/>
              </a:rPr>
              <a:t>) (ISBN 13:978-1-292-26532-2), of anders gerefereerd, of zijn zelf gemaakt.</a:t>
            </a:r>
            <a:endParaRPr lang="nl-NL" sz="14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figure 2-19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26" y="350178"/>
            <a:ext cx="6858000"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kstvak 1"/>
          <p:cNvSpPr txBox="1"/>
          <p:nvPr/>
        </p:nvSpPr>
        <p:spPr>
          <a:xfrm>
            <a:off x="7371471" y="1779563"/>
            <a:ext cx="1519311" cy="892552"/>
          </a:xfrm>
          <a:prstGeom prst="rect">
            <a:avLst/>
          </a:prstGeom>
          <a:noFill/>
        </p:spPr>
        <p:txBody>
          <a:bodyPr wrap="square" rtlCol="0">
            <a:spAutoFit/>
          </a:bodyPr>
          <a:lstStyle/>
          <a:p>
            <a:r>
              <a:rPr lang="nl-NL" sz="2600" dirty="0" smtClean="0">
                <a:latin typeface="Calibri" panose="020F0502020204030204" pitchFamily="34" charset="0"/>
                <a:cs typeface="Calibri" panose="020F0502020204030204" pitchFamily="34" charset="0"/>
              </a:rPr>
              <a:t>Driver </a:t>
            </a:r>
            <a:r>
              <a:rPr lang="nl-NL" sz="2600" dirty="0" err="1" smtClean="0">
                <a:latin typeface="Calibri" panose="020F0502020204030204" pitchFamily="34" charset="0"/>
                <a:cs typeface="Calibri" panose="020F0502020204030204" pitchFamily="34" charset="0"/>
              </a:rPr>
              <a:t>mutation</a:t>
            </a:r>
            <a:endParaRPr lang="nl-NL"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4601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447" y="820848"/>
            <a:ext cx="6970541" cy="5576433"/>
          </a:xfrm>
          <a:prstGeom prst="rect">
            <a:avLst/>
          </a:prstGeom>
        </p:spPr>
      </p:pic>
      <p:sp>
        <p:nvSpPr>
          <p:cNvPr id="4" name="Tekstvak 3"/>
          <p:cNvSpPr txBox="1"/>
          <p:nvPr/>
        </p:nvSpPr>
        <p:spPr>
          <a:xfrm>
            <a:off x="1073235" y="6397281"/>
            <a:ext cx="1254968" cy="276999"/>
          </a:xfrm>
          <a:prstGeom prst="rect">
            <a:avLst/>
          </a:prstGeom>
          <a:noFill/>
        </p:spPr>
        <p:txBody>
          <a:bodyPr wrap="square" rtlCol="0">
            <a:spAutoFit/>
          </a:bodyPr>
          <a:lstStyle/>
          <a:p>
            <a:r>
              <a:rPr lang="nl-NL" sz="1200" dirty="0" err="1" smtClean="0">
                <a:latin typeface="Calibri" panose="020F0502020204030204" pitchFamily="34" charset="0"/>
                <a:cs typeface="Calibri" panose="020F0502020204030204" pitchFamily="34" charset="0"/>
              </a:rPr>
              <a:t>CoG</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Fig</a:t>
            </a:r>
            <a:r>
              <a:rPr lang="nl-NL" sz="1200" dirty="0" smtClean="0">
                <a:latin typeface="Calibri" panose="020F0502020204030204" pitchFamily="34" charset="0"/>
                <a:cs typeface="Calibri" panose="020F0502020204030204" pitchFamily="34" charset="0"/>
              </a:rPr>
              <a:t> 24.5</a:t>
            </a:r>
            <a:endParaRPr lang="nl-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5278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1693350" y="108887"/>
            <a:ext cx="3836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nl-NL" altLang="nl-NL" sz="2400" dirty="0">
                <a:latin typeface="Calibri" panose="020F0502020204030204" pitchFamily="34" charset="0"/>
                <a:cs typeface="Calibri" panose="020F0502020204030204" pitchFamily="34" charset="0"/>
              </a:rPr>
              <a:t>Normale cellen in kweek</a:t>
            </a:r>
          </a:p>
        </p:txBody>
      </p:sp>
      <p:pic>
        <p:nvPicPr>
          <p:cNvPr id="10243" name="Picture 5" descr="12"/>
          <p:cNvPicPr>
            <a:picLocks noChangeAspect="1" noChangeArrowheads="1"/>
          </p:cNvPicPr>
          <p:nvPr/>
        </p:nvPicPr>
        <p:blipFill>
          <a:blip r:embed="rId2">
            <a:extLst>
              <a:ext uri="{28A0092B-C50C-407E-A947-70E740481C1C}">
                <a14:useLocalDpi xmlns:a14="http://schemas.microsoft.com/office/drawing/2010/main" val="0"/>
              </a:ext>
            </a:extLst>
          </a:blip>
          <a:srcRect l="4651" t="3000" r="5426" b="33000"/>
          <a:stretch>
            <a:fillRect/>
          </a:stretch>
        </p:blipFill>
        <p:spPr bwMode="auto">
          <a:xfrm>
            <a:off x="746125" y="692696"/>
            <a:ext cx="5575300"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6321425" y="692696"/>
            <a:ext cx="2532856" cy="2532856"/>
          </a:xfrm>
          <a:prstGeom prst="rect">
            <a:avLst/>
          </a:prstGeom>
        </p:spPr>
      </p:pic>
      <p:sp>
        <p:nvSpPr>
          <p:cNvPr id="5" name="Tekstvak 4"/>
          <p:cNvSpPr txBox="1"/>
          <p:nvPr/>
        </p:nvSpPr>
        <p:spPr>
          <a:xfrm>
            <a:off x="6403223" y="6207969"/>
            <a:ext cx="1184630" cy="461665"/>
          </a:xfrm>
          <a:prstGeom prst="rect">
            <a:avLst/>
          </a:prstGeom>
          <a:noFill/>
        </p:spPr>
        <p:txBody>
          <a:bodyPr wrap="square" rtlCol="0">
            <a:spAutoFit/>
          </a:bodyPr>
          <a:lstStyle/>
          <a:p>
            <a:r>
              <a:rPr lang="nl-NL" sz="1200" dirty="0" smtClean="0">
                <a:latin typeface="Calibri" panose="020F0502020204030204" pitchFamily="34" charset="0"/>
                <a:cs typeface="Calibri" panose="020F0502020204030204" pitchFamily="34" charset="0"/>
              </a:rPr>
              <a:t>Campbell: </a:t>
            </a:r>
            <a:r>
              <a:rPr lang="nl-NL" sz="1200" dirty="0" err="1" smtClean="0">
                <a:latin typeface="Calibri" panose="020F0502020204030204" pitchFamily="34" charset="0"/>
                <a:cs typeface="Calibri" panose="020F0502020204030204" pitchFamily="34" charset="0"/>
              </a:rPr>
              <a:t>Biology</a:t>
            </a:r>
            <a:r>
              <a:rPr lang="nl-NL" sz="1200" dirty="0" smtClean="0">
                <a:latin typeface="Calibri" panose="020F0502020204030204" pitchFamily="34" charset="0"/>
                <a:cs typeface="Calibri" panose="020F0502020204030204" pitchFamily="34" charset="0"/>
              </a:rPr>
              <a:t> Hs 12</a:t>
            </a:r>
            <a:endParaRPr lang="nl-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8573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12"/>
          <p:cNvPicPr>
            <a:picLocks noChangeAspect="1" noChangeArrowheads="1"/>
          </p:cNvPicPr>
          <p:nvPr/>
        </p:nvPicPr>
        <p:blipFill>
          <a:blip r:embed="rId2">
            <a:extLst>
              <a:ext uri="{28A0092B-C50C-407E-A947-70E740481C1C}">
                <a14:useLocalDpi xmlns:a14="http://schemas.microsoft.com/office/drawing/2010/main" val="0"/>
              </a:ext>
            </a:extLst>
          </a:blip>
          <a:srcRect l="3101" t="77000" r="5426" b="8000"/>
          <a:stretch>
            <a:fillRect/>
          </a:stretch>
        </p:blipFill>
        <p:spPr bwMode="auto">
          <a:xfrm>
            <a:off x="755650" y="2708275"/>
            <a:ext cx="7850188"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5"/>
          <p:cNvSpPr txBox="1">
            <a:spLocks noChangeArrowheads="1"/>
          </p:cNvSpPr>
          <p:nvPr/>
        </p:nvSpPr>
        <p:spPr bwMode="auto">
          <a:xfrm>
            <a:off x="2122488" y="1677988"/>
            <a:ext cx="50180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nl-NL" altLang="nl-NL" sz="2400" dirty="0"/>
              <a:t>Tumorcellen in kweek, ongecontroleerde celgroei</a:t>
            </a:r>
          </a:p>
        </p:txBody>
      </p:sp>
      <p:sp>
        <p:nvSpPr>
          <p:cNvPr id="4" name="Tekstvak 3"/>
          <p:cNvSpPr txBox="1"/>
          <p:nvPr/>
        </p:nvSpPr>
        <p:spPr>
          <a:xfrm>
            <a:off x="7613045" y="4673600"/>
            <a:ext cx="1184630" cy="461665"/>
          </a:xfrm>
          <a:prstGeom prst="rect">
            <a:avLst/>
          </a:prstGeom>
          <a:noFill/>
        </p:spPr>
        <p:txBody>
          <a:bodyPr wrap="square" rtlCol="0">
            <a:spAutoFit/>
          </a:bodyPr>
          <a:lstStyle/>
          <a:p>
            <a:r>
              <a:rPr lang="nl-NL" sz="1200" dirty="0" smtClean="0">
                <a:latin typeface="Calibri" panose="020F0502020204030204" pitchFamily="34" charset="0"/>
                <a:cs typeface="Calibri" panose="020F0502020204030204" pitchFamily="34" charset="0"/>
              </a:rPr>
              <a:t>Campbell: </a:t>
            </a:r>
            <a:r>
              <a:rPr lang="nl-NL" sz="1200" dirty="0" err="1" smtClean="0">
                <a:latin typeface="Calibri" panose="020F0502020204030204" pitchFamily="34" charset="0"/>
                <a:cs typeface="Calibri" panose="020F0502020204030204" pitchFamily="34" charset="0"/>
              </a:rPr>
              <a:t>Biology</a:t>
            </a:r>
            <a:r>
              <a:rPr lang="nl-NL" sz="1200" dirty="0" smtClean="0">
                <a:latin typeface="Calibri" panose="020F0502020204030204" pitchFamily="34" charset="0"/>
                <a:cs typeface="Calibri" panose="020F0502020204030204" pitchFamily="34" charset="0"/>
              </a:rPr>
              <a:t> Hs 12</a:t>
            </a:r>
            <a:endParaRPr lang="nl-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7655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27088" y="1412875"/>
            <a:ext cx="748188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nl-NL" altLang="nl-NL" sz="3600" b="1" dirty="0">
                <a:solidFill>
                  <a:srgbClr val="FF6600"/>
                </a:solidFill>
                <a:latin typeface="Calibri" panose="020F0502020204030204" pitchFamily="34" charset="0"/>
                <a:cs typeface="Calibri" panose="020F0502020204030204" pitchFamily="34" charset="0"/>
              </a:rPr>
              <a:t>Vraag:</a:t>
            </a:r>
          </a:p>
          <a:p>
            <a:pPr algn="ctr" eaLnBrk="1" hangingPunct="1">
              <a:spcBef>
                <a:spcPct val="50000"/>
              </a:spcBef>
            </a:pPr>
            <a:r>
              <a:rPr lang="nl-NL" altLang="nl-NL" sz="3600" b="1" dirty="0" smtClean="0">
                <a:latin typeface="Calibri" panose="020F0502020204030204" pitchFamily="34" charset="0"/>
                <a:cs typeface="Calibri" panose="020F0502020204030204" pitchFamily="34" charset="0"/>
              </a:rPr>
              <a:t>Hoeveel mutaties zijn er nodig voor het ontstaan van kankercellen?</a:t>
            </a:r>
            <a:endParaRPr lang="nl-NL" altLang="nl-NL" sz="3600" b="1" dirty="0">
              <a:latin typeface="Calibri" panose="020F0502020204030204" pitchFamily="34" charset="0"/>
              <a:cs typeface="Calibri" panose="020F0502020204030204" pitchFamily="34" charset="0"/>
            </a:endParaRPr>
          </a:p>
          <a:p>
            <a:pPr algn="ctr" eaLnBrk="1" hangingPunct="1">
              <a:spcBef>
                <a:spcPct val="50000"/>
              </a:spcBef>
            </a:pPr>
            <a:endParaRPr lang="nl-NL" altLang="nl-NL" sz="3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4895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63496"/>
            <a:ext cx="8534400" cy="2731008"/>
          </a:xfrm>
          <a:prstGeom prst="rect">
            <a:avLst/>
          </a:prstGeom>
        </p:spPr>
      </p:pic>
      <p:sp>
        <p:nvSpPr>
          <p:cNvPr id="3" name="Text Box 3"/>
          <p:cNvSpPr txBox="1">
            <a:spLocks noChangeArrowheads="1"/>
          </p:cNvSpPr>
          <p:nvPr/>
        </p:nvSpPr>
        <p:spPr bwMode="auto">
          <a:xfrm>
            <a:off x="304800" y="946199"/>
            <a:ext cx="8280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nl-NL" sz="2000" b="1" dirty="0" smtClean="0"/>
              <a:t>Het </a:t>
            </a:r>
            <a:r>
              <a:rPr lang="en-US" altLang="nl-NL" sz="2000" b="1" dirty="0" err="1" smtClean="0"/>
              <a:t>ontstaan</a:t>
            </a:r>
            <a:r>
              <a:rPr lang="en-US" altLang="nl-NL" sz="2000" b="1" dirty="0" smtClean="0"/>
              <a:t> van </a:t>
            </a:r>
            <a:r>
              <a:rPr lang="en-US" altLang="nl-NL" sz="2000" b="1" dirty="0" err="1" smtClean="0"/>
              <a:t>kankercellen</a:t>
            </a:r>
            <a:r>
              <a:rPr lang="en-US" altLang="nl-NL" sz="2000" b="1" dirty="0" smtClean="0"/>
              <a:t> is </a:t>
            </a:r>
            <a:r>
              <a:rPr lang="en-US" altLang="nl-NL" sz="2000" b="1" u="sng" dirty="0" err="1" smtClean="0"/>
              <a:t>meestal</a:t>
            </a:r>
            <a:r>
              <a:rPr lang="en-US" altLang="nl-NL" sz="2000" b="1" dirty="0" smtClean="0"/>
              <a:t> </a:t>
            </a:r>
            <a:r>
              <a:rPr lang="en-US" altLang="nl-NL" sz="2000" b="1" dirty="0" err="1" smtClean="0"/>
              <a:t>een</a:t>
            </a:r>
            <a:r>
              <a:rPr lang="en-US" altLang="nl-NL" sz="2000" b="1" dirty="0" smtClean="0"/>
              <a:t> multistep </a:t>
            </a:r>
            <a:r>
              <a:rPr lang="en-US" altLang="nl-NL" sz="2000" b="1" dirty="0" err="1" smtClean="0"/>
              <a:t>proces</a:t>
            </a:r>
            <a:endParaRPr lang="nl-NL" altLang="nl-NL" sz="2000" b="1" dirty="0"/>
          </a:p>
        </p:txBody>
      </p:sp>
      <p:sp>
        <p:nvSpPr>
          <p:cNvPr id="4" name="Tekstvak 3"/>
          <p:cNvSpPr txBox="1"/>
          <p:nvPr/>
        </p:nvSpPr>
        <p:spPr>
          <a:xfrm>
            <a:off x="241574" y="4794504"/>
            <a:ext cx="1184630" cy="276999"/>
          </a:xfrm>
          <a:prstGeom prst="rect">
            <a:avLst/>
          </a:prstGeom>
          <a:noFill/>
        </p:spPr>
        <p:txBody>
          <a:bodyPr wrap="square" rtlCol="0">
            <a:spAutoFit/>
          </a:bodyPr>
          <a:lstStyle/>
          <a:p>
            <a:r>
              <a:rPr lang="nl-NL" sz="1200" dirty="0" err="1" smtClean="0">
                <a:latin typeface="Calibri" panose="020F0502020204030204" pitchFamily="34" charset="0"/>
                <a:cs typeface="Calibri" panose="020F0502020204030204" pitchFamily="34" charset="0"/>
              </a:rPr>
              <a:t>CoG</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Fig</a:t>
            </a:r>
            <a:r>
              <a:rPr lang="nl-NL" sz="1200" dirty="0" smtClean="0">
                <a:latin typeface="Calibri" panose="020F0502020204030204" pitchFamily="34" charset="0"/>
                <a:cs typeface="Calibri" panose="020F0502020204030204" pitchFamily="34" charset="0"/>
              </a:rPr>
              <a:t> 24.2</a:t>
            </a:r>
            <a:endParaRPr lang="nl-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376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874713" y="744538"/>
            <a:ext cx="7369175" cy="4894262"/>
            <a:chOff x="839" y="346"/>
            <a:chExt cx="4128" cy="2600"/>
          </a:xfrm>
        </p:grpSpPr>
        <p:sp>
          <p:nvSpPr>
            <p:cNvPr id="5123" name="Text Box 3"/>
            <p:cNvSpPr txBox="1">
              <a:spLocks noChangeArrowheads="1"/>
            </p:cNvSpPr>
            <p:nvPr/>
          </p:nvSpPr>
          <p:spPr bwMode="auto">
            <a:xfrm>
              <a:off x="884" y="935"/>
              <a:ext cx="403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8163" eaLnBrk="0" hangingPunct="0">
                <a:spcBef>
                  <a:spcPct val="20000"/>
                </a:spcBef>
                <a:buChar char="•"/>
                <a:tabLst>
                  <a:tab pos="538163" algn="l"/>
                </a:tabLst>
                <a:defRPr sz="3200">
                  <a:solidFill>
                    <a:schemeClr val="tx1"/>
                  </a:solidFill>
                  <a:latin typeface="Arial" charset="0"/>
                  <a:cs typeface="Arial" charset="0"/>
                </a:defRPr>
              </a:lvl1pPr>
              <a:lvl2pPr marL="742950" indent="-285750" eaLnBrk="0" hangingPunct="0">
                <a:spcBef>
                  <a:spcPct val="20000"/>
                </a:spcBef>
                <a:buChar char="–"/>
                <a:tabLst>
                  <a:tab pos="538163" algn="l"/>
                </a:tabLst>
                <a:defRPr sz="2800">
                  <a:solidFill>
                    <a:schemeClr val="tx1"/>
                  </a:solidFill>
                  <a:latin typeface="Arial" charset="0"/>
                  <a:cs typeface="Arial" charset="0"/>
                </a:defRPr>
              </a:lvl2pPr>
              <a:lvl3pPr marL="1143000" indent="-228600" eaLnBrk="0" hangingPunct="0">
                <a:spcBef>
                  <a:spcPct val="20000"/>
                </a:spcBef>
                <a:buChar char="•"/>
                <a:tabLst>
                  <a:tab pos="538163" algn="l"/>
                </a:tabLst>
                <a:defRPr sz="2400">
                  <a:solidFill>
                    <a:schemeClr val="tx1"/>
                  </a:solidFill>
                  <a:latin typeface="Arial" charset="0"/>
                  <a:cs typeface="Arial" charset="0"/>
                </a:defRPr>
              </a:lvl3pPr>
              <a:lvl4pPr marL="1600200" indent="-228600" eaLnBrk="0" hangingPunct="0">
                <a:spcBef>
                  <a:spcPct val="20000"/>
                </a:spcBef>
                <a:buChar char="–"/>
                <a:tabLst>
                  <a:tab pos="538163" algn="l"/>
                </a:tabLst>
                <a:defRPr sz="2000">
                  <a:solidFill>
                    <a:schemeClr val="tx1"/>
                  </a:solidFill>
                  <a:latin typeface="Arial" charset="0"/>
                  <a:cs typeface="Arial" charset="0"/>
                </a:defRPr>
              </a:lvl4pPr>
              <a:lvl5pPr marL="2057400" indent="-228600" eaLnBrk="0" hangingPunct="0">
                <a:spcBef>
                  <a:spcPct val="20000"/>
                </a:spcBef>
                <a:buChar char="»"/>
                <a:tabLst>
                  <a:tab pos="5381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9pPr>
            </a:lstStyle>
            <a:p>
              <a:pPr eaLnBrk="1" hangingPunct="1">
                <a:spcBef>
                  <a:spcPct val="50000"/>
                </a:spcBef>
                <a:buFontTx/>
                <a:buNone/>
                <a:defRPr/>
              </a:pPr>
              <a:endParaRPr lang="en-US" altLang="nl-NL" sz="2400" dirty="0" smtClean="0">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Chromatin modification (Hs 17 and epigenetics)</a:t>
              </a:r>
            </a:p>
            <a:p>
              <a:pPr eaLnBrk="1" hangingPunct="1">
                <a:spcBef>
                  <a:spcPct val="50000"/>
                </a:spcBef>
                <a:buClr>
                  <a:schemeClr val="accent2"/>
                </a:buClr>
                <a:buFont typeface="Wingdings" pitchFamily="2" charset="2"/>
                <a:buChar char="Ø"/>
                <a:defRPr/>
              </a:pPr>
              <a:r>
                <a:rPr lang="en-US" altLang="nl-NL" sz="2400" dirty="0" smtClean="0">
                  <a:solidFill>
                    <a:schemeClr val="bg1">
                      <a:lumMod val="75000"/>
                    </a:schemeClr>
                  </a:solidFill>
                  <a:latin typeface="Calibri" panose="020F0502020204030204" pitchFamily="34" charset="0"/>
                  <a:cs typeface="Calibri" panose="020F0502020204030204" pitchFamily="34" charset="0"/>
                </a:rPr>
                <a:t>Genomic stability</a:t>
              </a: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DNA repair</a:t>
              </a: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De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cyclus</a:t>
              </a:r>
              <a:r>
                <a:rPr lang="en-US" altLang="nl-NL" sz="2400" dirty="0" smtClean="0">
                  <a:solidFill>
                    <a:schemeClr val="bg1">
                      <a:lumMod val="65000"/>
                    </a:schemeClr>
                  </a:solidFill>
                  <a:latin typeface="Calibri" panose="020F0502020204030204" pitchFamily="34" charset="0"/>
                  <a:cs typeface="Calibri" panose="020F0502020204030204" pitchFamily="34" charset="0"/>
                </a:rPr>
                <a:t> (en de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controle</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daarvan</a:t>
              </a:r>
              <a:r>
                <a:rPr lang="en-US" altLang="nl-NL" sz="2400" dirty="0" smtClean="0">
                  <a:solidFill>
                    <a:schemeClr val="bg1">
                      <a:lumMod val="65000"/>
                    </a:schemeClr>
                  </a:solidFill>
                  <a:latin typeface="Calibri" panose="020F0502020204030204" pitchFamily="34" charset="0"/>
                  <a:cs typeface="Calibri" panose="020F0502020204030204" pitchFamily="34" charset="0"/>
                </a:rPr>
                <a:t>)</a:t>
              </a:r>
            </a:p>
            <a:p>
              <a:pPr eaLnBrk="1" hangingPunct="1">
                <a:spcBef>
                  <a:spcPct val="50000"/>
                </a:spcBef>
                <a:buClr>
                  <a:schemeClr val="accent2"/>
                </a:buClr>
                <a:buFont typeface="Wingdings" pitchFamily="2" charset="2"/>
                <a:buChar char="Ø"/>
                <a:defRPr/>
              </a:pPr>
              <a:r>
                <a:rPr lang="en-US" altLang="nl-NL" sz="2400" dirty="0" err="1" smtClean="0">
                  <a:solidFill>
                    <a:schemeClr val="bg1">
                      <a:lumMod val="65000"/>
                    </a:schemeClr>
                  </a:solidFill>
                  <a:latin typeface="Calibri" panose="020F0502020204030204" pitchFamily="34" charset="0"/>
                  <a:cs typeface="Calibri" panose="020F0502020204030204" pitchFamily="34" charset="0"/>
                </a:rPr>
                <a:t>Apoptose</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Contact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tussen</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cellen</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p:txBody>
        </p:sp>
        <p:sp>
          <p:nvSpPr>
            <p:cNvPr id="9220" name="Text Box 4"/>
            <p:cNvSpPr txBox="1">
              <a:spLocks noChangeArrowheads="1"/>
            </p:cNvSpPr>
            <p:nvPr/>
          </p:nvSpPr>
          <p:spPr bwMode="auto">
            <a:xfrm>
              <a:off x="839" y="346"/>
              <a:ext cx="412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a:solidFill>
                    <a:srgbClr val="FF6600"/>
                  </a:solidFill>
                  <a:latin typeface="Calibri" panose="020F0502020204030204" pitchFamily="34" charset="0"/>
                  <a:cs typeface="Calibri" panose="020F0502020204030204" pitchFamily="34" charset="0"/>
                </a:rPr>
                <a:t>Kankercellen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ontstaan</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a:solidFill>
                    <a:srgbClr val="FF6600"/>
                  </a:solidFill>
                  <a:latin typeface="Calibri" panose="020F0502020204030204" pitchFamily="34" charset="0"/>
                  <a:cs typeface="Calibri" panose="020F0502020204030204" pitchFamily="34" charset="0"/>
                </a:rPr>
                <a:t>door </a:t>
              </a:r>
              <a:r>
                <a:rPr lang="en-US" altLang="nl-NL" b="1" dirty="0" err="1">
                  <a:solidFill>
                    <a:srgbClr val="FF6600"/>
                  </a:solidFill>
                  <a:latin typeface="Calibri" panose="020F0502020204030204" pitchFamily="34" charset="0"/>
                  <a:cs typeface="Calibri" panose="020F0502020204030204" pitchFamily="34" charset="0"/>
                </a:rPr>
                <a:t>fouten</a:t>
              </a:r>
              <a:r>
                <a:rPr lang="en-US" altLang="nl-NL" b="1" dirty="0">
                  <a:solidFill>
                    <a:srgbClr val="FF6600"/>
                  </a:solidFill>
                  <a:latin typeface="Calibri" panose="020F0502020204030204" pitchFamily="34" charset="0"/>
                  <a:cs typeface="Calibri" panose="020F0502020204030204" pitchFamily="34" charset="0"/>
                </a:rPr>
                <a:t> in </a:t>
              </a:r>
              <a:r>
                <a:rPr lang="en-US" altLang="nl-NL" b="1" dirty="0" err="1">
                  <a:solidFill>
                    <a:srgbClr val="FF6600"/>
                  </a:solidFill>
                  <a:latin typeface="Calibri" panose="020F0502020204030204" pitchFamily="34" charset="0"/>
                  <a:cs typeface="Calibri" panose="020F0502020204030204" pitchFamily="34" charset="0"/>
                </a:rPr>
                <a:t>genen</a:t>
              </a:r>
              <a:r>
                <a:rPr lang="en-US" altLang="nl-NL" b="1" dirty="0">
                  <a:solidFill>
                    <a:srgbClr val="FF6600"/>
                  </a:solidFill>
                  <a:latin typeface="Calibri" panose="020F0502020204030204" pitchFamily="34" charset="0"/>
                  <a:cs typeface="Calibri" panose="020F0502020204030204" pitchFamily="34" charset="0"/>
                </a:rPr>
                <a:t> die </a:t>
              </a:r>
              <a:r>
                <a:rPr lang="en-US" altLang="nl-NL" b="1" dirty="0" err="1">
                  <a:solidFill>
                    <a:srgbClr val="FF6600"/>
                  </a:solidFill>
                  <a:latin typeface="Calibri" panose="020F0502020204030204" pitchFamily="34" charset="0"/>
                  <a:cs typeface="Calibri" panose="020F0502020204030204" pitchFamily="34" charset="0"/>
                </a:rPr>
                <a:t>betrokken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zijn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bij</a:t>
              </a:r>
              <a:r>
                <a:rPr lang="en-US" altLang="nl-NL" b="1" dirty="0">
                  <a:solidFill>
                    <a:srgbClr val="FF6600"/>
                  </a:solidFill>
                  <a:latin typeface="Calibri" panose="020F0502020204030204" pitchFamily="34" charset="0"/>
                  <a:cs typeface="Calibri" panose="020F0502020204030204" pitchFamily="34" charset="0"/>
                </a:rPr>
                <a:t>:</a:t>
              </a: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874713" y="744538"/>
            <a:ext cx="7369175" cy="4894262"/>
            <a:chOff x="839" y="346"/>
            <a:chExt cx="4128" cy="2600"/>
          </a:xfrm>
        </p:grpSpPr>
        <p:sp>
          <p:nvSpPr>
            <p:cNvPr id="5123" name="Text Box 3"/>
            <p:cNvSpPr txBox="1">
              <a:spLocks noChangeArrowheads="1"/>
            </p:cNvSpPr>
            <p:nvPr/>
          </p:nvSpPr>
          <p:spPr bwMode="auto">
            <a:xfrm>
              <a:off x="884" y="935"/>
              <a:ext cx="403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8163" eaLnBrk="0" hangingPunct="0">
                <a:spcBef>
                  <a:spcPct val="20000"/>
                </a:spcBef>
                <a:buChar char="•"/>
                <a:tabLst>
                  <a:tab pos="538163" algn="l"/>
                </a:tabLst>
                <a:defRPr sz="3200">
                  <a:solidFill>
                    <a:schemeClr val="tx1"/>
                  </a:solidFill>
                  <a:latin typeface="Arial" charset="0"/>
                  <a:cs typeface="Arial" charset="0"/>
                </a:defRPr>
              </a:lvl1pPr>
              <a:lvl2pPr marL="742950" indent="-285750" eaLnBrk="0" hangingPunct="0">
                <a:spcBef>
                  <a:spcPct val="20000"/>
                </a:spcBef>
                <a:buChar char="–"/>
                <a:tabLst>
                  <a:tab pos="538163" algn="l"/>
                </a:tabLst>
                <a:defRPr sz="2800">
                  <a:solidFill>
                    <a:schemeClr val="tx1"/>
                  </a:solidFill>
                  <a:latin typeface="Arial" charset="0"/>
                  <a:cs typeface="Arial" charset="0"/>
                </a:defRPr>
              </a:lvl2pPr>
              <a:lvl3pPr marL="1143000" indent="-228600" eaLnBrk="0" hangingPunct="0">
                <a:spcBef>
                  <a:spcPct val="20000"/>
                </a:spcBef>
                <a:buChar char="•"/>
                <a:tabLst>
                  <a:tab pos="538163" algn="l"/>
                </a:tabLst>
                <a:defRPr sz="2400">
                  <a:solidFill>
                    <a:schemeClr val="tx1"/>
                  </a:solidFill>
                  <a:latin typeface="Arial" charset="0"/>
                  <a:cs typeface="Arial" charset="0"/>
                </a:defRPr>
              </a:lvl3pPr>
              <a:lvl4pPr marL="1600200" indent="-228600" eaLnBrk="0" hangingPunct="0">
                <a:spcBef>
                  <a:spcPct val="20000"/>
                </a:spcBef>
                <a:buChar char="–"/>
                <a:tabLst>
                  <a:tab pos="538163" algn="l"/>
                </a:tabLst>
                <a:defRPr sz="2000">
                  <a:solidFill>
                    <a:schemeClr val="tx1"/>
                  </a:solidFill>
                  <a:latin typeface="Arial" charset="0"/>
                  <a:cs typeface="Arial" charset="0"/>
                </a:defRPr>
              </a:lvl4pPr>
              <a:lvl5pPr marL="2057400" indent="-228600" eaLnBrk="0" hangingPunct="0">
                <a:spcBef>
                  <a:spcPct val="20000"/>
                </a:spcBef>
                <a:buChar char="»"/>
                <a:tabLst>
                  <a:tab pos="5381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9pPr>
            </a:lstStyle>
            <a:p>
              <a:pPr eaLnBrk="1" hangingPunct="1">
                <a:spcBef>
                  <a:spcPct val="50000"/>
                </a:spcBef>
                <a:buFontTx/>
                <a:buNone/>
                <a:defRPr/>
              </a:pPr>
              <a:endParaRPr lang="en-US" altLang="nl-NL" sz="2400" dirty="0" smtClean="0">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Chromatin modification (Hs 17 and epigenetics)</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Genomic stability</a:t>
              </a: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DNA repair</a:t>
              </a: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De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cyclus</a:t>
              </a:r>
              <a:r>
                <a:rPr lang="en-US" altLang="nl-NL" sz="2400" dirty="0" smtClean="0">
                  <a:solidFill>
                    <a:schemeClr val="bg1">
                      <a:lumMod val="65000"/>
                    </a:schemeClr>
                  </a:solidFill>
                  <a:latin typeface="Calibri" panose="020F0502020204030204" pitchFamily="34" charset="0"/>
                  <a:cs typeface="Calibri" panose="020F0502020204030204" pitchFamily="34" charset="0"/>
                </a:rPr>
                <a:t> (en de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controle</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daarvan</a:t>
              </a:r>
              <a:r>
                <a:rPr lang="en-US" altLang="nl-NL" sz="2400" dirty="0" smtClean="0">
                  <a:solidFill>
                    <a:schemeClr val="bg1">
                      <a:lumMod val="65000"/>
                    </a:schemeClr>
                  </a:solidFill>
                  <a:latin typeface="Calibri" panose="020F0502020204030204" pitchFamily="34" charset="0"/>
                  <a:cs typeface="Calibri" panose="020F0502020204030204" pitchFamily="34" charset="0"/>
                </a:rPr>
                <a:t>)</a:t>
              </a:r>
            </a:p>
            <a:p>
              <a:pPr eaLnBrk="1" hangingPunct="1">
                <a:spcBef>
                  <a:spcPct val="50000"/>
                </a:spcBef>
                <a:buClr>
                  <a:schemeClr val="accent2"/>
                </a:buClr>
                <a:buFont typeface="Wingdings" pitchFamily="2" charset="2"/>
                <a:buChar char="Ø"/>
                <a:defRPr/>
              </a:pPr>
              <a:r>
                <a:rPr lang="en-US" altLang="nl-NL" sz="2400" dirty="0" err="1" smtClean="0">
                  <a:solidFill>
                    <a:schemeClr val="bg1">
                      <a:lumMod val="65000"/>
                    </a:schemeClr>
                  </a:solidFill>
                  <a:latin typeface="Calibri" panose="020F0502020204030204" pitchFamily="34" charset="0"/>
                  <a:cs typeface="Calibri" panose="020F0502020204030204" pitchFamily="34" charset="0"/>
                </a:rPr>
                <a:t>Apoptose</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Contact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tussen</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cellen</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p:txBody>
        </p:sp>
        <p:sp>
          <p:nvSpPr>
            <p:cNvPr id="9220" name="Text Box 4"/>
            <p:cNvSpPr txBox="1">
              <a:spLocks noChangeArrowheads="1"/>
            </p:cNvSpPr>
            <p:nvPr/>
          </p:nvSpPr>
          <p:spPr bwMode="auto">
            <a:xfrm>
              <a:off x="839" y="346"/>
              <a:ext cx="412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a:solidFill>
                    <a:srgbClr val="FF6600"/>
                  </a:solidFill>
                  <a:latin typeface="Calibri" panose="020F0502020204030204" pitchFamily="34" charset="0"/>
                  <a:cs typeface="Calibri" panose="020F0502020204030204" pitchFamily="34" charset="0"/>
                </a:rPr>
                <a:t>Kankercellen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ontstaan</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a:solidFill>
                    <a:srgbClr val="FF6600"/>
                  </a:solidFill>
                  <a:latin typeface="Calibri" panose="020F0502020204030204" pitchFamily="34" charset="0"/>
                  <a:cs typeface="Calibri" panose="020F0502020204030204" pitchFamily="34" charset="0"/>
                </a:rPr>
                <a:t>door </a:t>
              </a:r>
              <a:r>
                <a:rPr lang="en-US" altLang="nl-NL" b="1" dirty="0" err="1">
                  <a:solidFill>
                    <a:srgbClr val="FF6600"/>
                  </a:solidFill>
                  <a:latin typeface="Calibri" panose="020F0502020204030204" pitchFamily="34" charset="0"/>
                  <a:cs typeface="Calibri" panose="020F0502020204030204" pitchFamily="34" charset="0"/>
                </a:rPr>
                <a:t>fouten</a:t>
              </a:r>
              <a:r>
                <a:rPr lang="en-US" altLang="nl-NL" b="1" dirty="0">
                  <a:solidFill>
                    <a:srgbClr val="FF6600"/>
                  </a:solidFill>
                  <a:latin typeface="Calibri" panose="020F0502020204030204" pitchFamily="34" charset="0"/>
                  <a:cs typeface="Calibri" panose="020F0502020204030204" pitchFamily="34" charset="0"/>
                </a:rPr>
                <a:t> in </a:t>
              </a:r>
              <a:r>
                <a:rPr lang="en-US" altLang="nl-NL" b="1" dirty="0" err="1">
                  <a:solidFill>
                    <a:srgbClr val="FF6600"/>
                  </a:solidFill>
                  <a:latin typeface="Calibri" panose="020F0502020204030204" pitchFamily="34" charset="0"/>
                  <a:cs typeface="Calibri" panose="020F0502020204030204" pitchFamily="34" charset="0"/>
                </a:rPr>
                <a:t>genen</a:t>
              </a:r>
              <a:r>
                <a:rPr lang="en-US" altLang="nl-NL" b="1" dirty="0">
                  <a:solidFill>
                    <a:srgbClr val="FF6600"/>
                  </a:solidFill>
                  <a:latin typeface="Calibri" panose="020F0502020204030204" pitchFamily="34" charset="0"/>
                  <a:cs typeface="Calibri" panose="020F0502020204030204" pitchFamily="34" charset="0"/>
                </a:rPr>
                <a:t> die </a:t>
              </a:r>
              <a:r>
                <a:rPr lang="en-US" altLang="nl-NL" b="1" dirty="0" err="1">
                  <a:solidFill>
                    <a:srgbClr val="FF6600"/>
                  </a:solidFill>
                  <a:latin typeface="Calibri" panose="020F0502020204030204" pitchFamily="34" charset="0"/>
                  <a:cs typeface="Calibri" panose="020F0502020204030204" pitchFamily="34" charset="0"/>
                </a:rPr>
                <a:t>betrokken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zijn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bij</a:t>
              </a:r>
              <a:r>
                <a:rPr lang="en-US" altLang="nl-NL" b="1" dirty="0">
                  <a:solidFill>
                    <a:srgbClr val="FF6600"/>
                  </a:solidFill>
                  <a:latin typeface="Calibri" panose="020F0502020204030204" pitchFamily="34" charset="0"/>
                  <a:cs typeface="Calibri" panose="020F0502020204030204" pitchFamily="34" charset="0"/>
                </a:rPr>
                <a:t>:</a:t>
              </a:r>
            </a:p>
          </p:txBody>
        </p:sp>
      </p:grpSp>
    </p:spTree>
    <p:extLst>
      <p:ext uri="{BB962C8B-B14F-4D97-AF65-F5344CB8AC3E}">
        <p14:creationId xmlns:p14="http://schemas.microsoft.com/office/powerpoint/2010/main" val="2878448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457200" y="241877"/>
            <a:ext cx="8229600" cy="1304925"/>
          </a:xfrm>
        </p:spPr>
        <p:txBody>
          <a:bodyPr/>
          <a:lstStyle/>
          <a:p>
            <a:pPr eaLnBrk="1" hangingPunct="1"/>
            <a:r>
              <a:rPr lang="en-US" altLang="nl-NL" b="1" dirty="0" smtClean="0">
                <a:solidFill>
                  <a:srgbClr val="FF6600"/>
                </a:solidFill>
                <a:latin typeface="Calibri" panose="020F0502020204030204" pitchFamily="34" charset="0"/>
              </a:rPr>
              <a:t>Genomic instability</a:t>
            </a:r>
            <a:br>
              <a:rPr lang="en-US" altLang="nl-NL" b="1" dirty="0" smtClean="0">
                <a:solidFill>
                  <a:srgbClr val="FF6600"/>
                </a:solidFill>
                <a:latin typeface="Calibri" panose="020F0502020204030204" pitchFamily="34" charset="0"/>
              </a:rPr>
            </a:br>
            <a:r>
              <a:rPr lang="en-US" altLang="nl-NL" sz="2400" b="1" dirty="0" smtClean="0">
                <a:solidFill>
                  <a:srgbClr val="FF6600"/>
                </a:solidFill>
                <a:latin typeface="Calibri" panose="020F0502020204030204" pitchFamily="34" charset="0"/>
              </a:rPr>
              <a:t>leading to … e.g.</a:t>
            </a:r>
            <a:br>
              <a:rPr lang="en-US" altLang="nl-NL" sz="2400" b="1" dirty="0" smtClean="0">
                <a:solidFill>
                  <a:srgbClr val="FF6600"/>
                </a:solidFill>
                <a:latin typeface="Calibri" panose="020F0502020204030204" pitchFamily="34" charset="0"/>
              </a:rPr>
            </a:br>
            <a:r>
              <a:rPr lang="nl-NL" sz="2400" dirty="0">
                <a:latin typeface="Calibri" panose="020F0502020204030204" pitchFamily="34" charset="0"/>
                <a:cs typeface="Calibri" panose="020F0502020204030204" pitchFamily="34" charset="0"/>
              </a:rPr>
              <a:t>Translocatie chr9 en </a:t>
            </a:r>
            <a:r>
              <a:rPr lang="nl-NL" sz="2400" dirty="0" err="1">
                <a:latin typeface="Calibri" panose="020F0502020204030204" pitchFamily="34" charset="0"/>
                <a:cs typeface="Calibri" panose="020F0502020204030204" pitchFamily="34" charset="0"/>
              </a:rPr>
              <a:t>chr</a:t>
            </a:r>
            <a:r>
              <a:rPr lang="nl-NL" sz="2400" dirty="0">
                <a:latin typeface="Calibri" panose="020F0502020204030204" pitchFamily="34" charset="0"/>
                <a:cs typeface="Calibri" panose="020F0502020204030204" pitchFamily="34" charset="0"/>
              </a:rPr>
              <a:t> 22 </a:t>
            </a:r>
            <a:r>
              <a:rPr lang="nl-NL" sz="2400" i="1" dirty="0" smtClean="0">
                <a:latin typeface="Calibri" panose="020F0502020204030204" pitchFamily="34" charset="0"/>
                <a:cs typeface="Calibri" panose="020F0502020204030204" pitchFamily="34" charset="0"/>
              </a:rPr>
              <a:t>(t9;22)</a:t>
            </a:r>
            <a:r>
              <a:rPr lang="nl-NL" sz="2400" dirty="0" smtClean="0">
                <a:latin typeface="Calibri" panose="020F0502020204030204" pitchFamily="34" charset="0"/>
                <a:cs typeface="Calibri" panose="020F0502020204030204" pitchFamily="34" charset="0"/>
                <a:sym typeface="Wingdings" panose="05000000000000000000" pitchFamily="2" charset="2"/>
              </a:rPr>
              <a:t> </a:t>
            </a:r>
            <a:r>
              <a:rPr lang="nl-NL" sz="2400" dirty="0" err="1">
                <a:latin typeface="Calibri" panose="020F0502020204030204" pitchFamily="34" charset="0"/>
                <a:cs typeface="Calibri" panose="020F0502020204030204" pitchFamily="34" charset="0"/>
                <a:sym typeface="Wingdings" panose="05000000000000000000" pitchFamily="2" charset="2"/>
              </a:rPr>
              <a:t>Bcr-Abl</a:t>
            </a:r>
            <a:r>
              <a:rPr lang="nl-NL" sz="2400" dirty="0">
                <a:latin typeface="Calibri" panose="020F0502020204030204" pitchFamily="34" charset="0"/>
                <a:cs typeface="Calibri" panose="020F0502020204030204" pitchFamily="34" charset="0"/>
                <a:sym typeface="Wingdings" panose="05000000000000000000" pitchFamily="2" charset="2"/>
              </a:rPr>
              <a:t> </a:t>
            </a:r>
            <a:r>
              <a:rPr lang="nl-NL" sz="2400" dirty="0" smtClean="0">
                <a:latin typeface="Calibri" panose="020F0502020204030204" pitchFamily="34" charset="0"/>
                <a:cs typeface="Calibri" panose="020F0502020204030204" pitchFamily="34" charset="0"/>
                <a:sym typeface="Wingdings" panose="05000000000000000000" pitchFamily="2" charset="2"/>
              </a:rPr>
              <a:t>fusie-eiwit</a:t>
            </a:r>
            <a:endParaRPr lang="nl-NL" altLang="nl-NL" sz="2400" b="1" dirty="0" smtClean="0">
              <a:solidFill>
                <a:srgbClr val="FF6600"/>
              </a:solidFill>
              <a:latin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517" y="1980344"/>
            <a:ext cx="6088966" cy="4536280"/>
          </a:xfrm>
          <a:prstGeom prst="rect">
            <a:avLst/>
          </a:prstGeom>
          <a:ln>
            <a:solidFill>
              <a:schemeClr val="tx1"/>
            </a:solidFill>
          </a:ln>
        </p:spPr>
      </p:pic>
      <p:sp>
        <p:nvSpPr>
          <p:cNvPr id="5" name="Tekstvak 4"/>
          <p:cNvSpPr txBox="1"/>
          <p:nvPr/>
        </p:nvSpPr>
        <p:spPr>
          <a:xfrm>
            <a:off x="7616483" y="6239625"/>
            <a:ext cx="1184630" cy="276999"/>
          </a:xfrm>
          <a:prstGeom prst="rect">
            <a:avLst/>
          </a:prstGeom>
          <a:noFill/>
        </p:spPr>
        <p:txBody>
          <a:bodyPr wrap="square" rtlCol="0">
            <a:spAutoFit/>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nl-NL" sz="1200" dirty="0" err="1" smtClean="0">
                <a:latin typeface="Calibri" panose="020F0502020204030204" pitchFamily="34" charset="0"/>
                <a:cs typeface="Calibri" panose="020F0502020204030204" pitchFamily="34" charset="0"/>
              </a:rPr>
              <a:t>CoG</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Fig</a:t>
            </a:r>
            <a:r>
              <a:rPr lang="nl-NL" sz="1200" dirty="0" smtClean="0">
                <a:latin typeface="Calibri" panose="020F0502020204030204" pitchFamily="34" charset="0"/>
                <a:cs typeface="Calibri" panose="020F0502020204030204" pitchFamily="34" charset="0"/>
              </a:rPr>
              <a:t> 24.4</a:t>
            </a:r>
            <a:endParaRPr lang="nl-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7872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173038" y="293073"/>
            <a:ext cx="2341562"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smtClean="0">
                <a:solidFill>
                  <a:srgbClr val="FF6600"/>
                </a:solidFill>
                <a:latin typeface="Calibri" panose="020F0502020204030204" pitchFamily="34" charset="0"/>
                <a:cs typeface="Calibri" panose="020F0502020204030204" pitchFamily="34" charset="0"/>
              </a:rPr>
              <a:t>Detectie</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Bcr-Abl</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fusie</a:t>
            </a:r>
            <a:r>
              <a:rPr lang="en-US" altLang="nl-NL" b="1" dirty="0">
                <a:solidFill>
                  <a:srgbClr val="FF6600"/>
                </a:solidFill>
                <a:latin typeface="Calibri" panose="020F0502020204030204" pitchFamily="34" charset="0"/>
                <a:cs typeface="Calibri" panose="020F0502020204030204" pitchFamily="34" charset="0"/>
              </a:rPr>
              <a:t> </a:t>
            </a:r>
            <a:r>
              <a:rPr lang="en-US" altLang="nl-NL" sz="1800" b="1" dirty="0" smtClean="0">
                <a:solidFill>
                  <a:srgbClr val="FF6600"/>
                </a:solidFill>
                <a:latin typeface="Calibri" panose="020F0502020204030204" pitchFamily="34" charset="0"/>
                <a:cs typeface="Calibri" panose="020F0502020204030204" pitchFamily="34" charset="0"/>
              </a:rPr>
              <a:t>  </a:t>
            </a:r>
          </a:p>
          <a:p>
            <a:pPr eaLnBrk="1" hangingPunct="1">
              <a:spcBef>
                <a:spcPct val="50000"/>
              </a:spcBef>
              <a:buFontTx/>
              <a:buNone/>
            </a:pPr>
            <a:r>
              <a:rPr lang="en-US" altLang="nl-NL" sz="1800" dirty="0" err="1" smtClean="0">
                <a:latin typeface="Calibri" panose="020F0502020204030204" pitchFamily="34" charset="0"/>
                <a:cs typeface="Calibri" panose="020F0502020204030204" pitchFamily="34" charset="0"/>
              </a:rPr>
              <a:t>M.b.v</a:t>
            </a:r>
            <a:r>
              <a:rPr lang="en-US" altLang="nl-NL" sz="1800" dirty="0" smtClean="0">
                <a:latin typeface="Calibri" panose="020F0502020204030204" pitchFamily="34" charset="0"/>
                <a:cs typeface="Calibri" panose="020F0502020204030204" pitchFamily="34" charset="0"/>
              </a:rPr>
              <a:t> </a:t>
            </a:r>
            <a:r>
              <a:rPr lang="en-US" altLang="nl-NL" sz="1800" dirty="0">
                <a:latin typeface="Calibri" panose="020F0502020204030204" pitchFamily="34" charset="0"/>
                <a:cs typeface="Calibri" panose="020F0502020204030204" pitchFamily="34" charset="0"/>
              </a:rPr>
              <a:t>van de </a:t>
            </a:r>
            <a:r>
              <a:rPr lang="en-US" altLang="nl-NL" sz="1800" dirty="0" err="1" smtClean="0">
                <a:latin typeface="Calibri" panose="020F0502020204030204" pitchFamily="34" charset="0"/>
                <a:cs typeface="Calibri" panose="020F0502020204030204" pitchFamily="34" charset="0"/>
              </a:rPr>
              <a:t>techniek</a:t>
            </a:r>
            <a:r>
              <a:rPr lang="en-US" altLang="nl-NL" sz="1800" dirty="0" smtClean="0">
                <a:latin typeface="Calibri" panose="020F0502020204030204" pitchFamily="34" charset="0"/>
                <a:cs typeface="Calibri" panose="020F0502020204030204" pitchFamily="34" charset="0"/>
              </a:rPr>
              <a:t>: </a:t>
            </a:r>
            <a:r>
              <a:rPr lang="en-US" altLang="nl-NL" sz="1800" dirty="0" err="1" smtClean="0">
                <a:latin typeface="Calibri" panose="020F0502020204030204" pitchFamily="34" charset="0"/>
                <a:cs typeface="Calibri" panose="020F0502020204030204" pitchFamily="34" charset="0"/>
              </a:rPr>
              <a:t>fluorescente</a:t>
            </a:r>
            <a:r>
              <a:rPr lang="en-US" altLang="nl-NL" sz="1800" dirty="0" smtClean="0">
                <a:latin typeface="Calibri" panose="020F0502020204030204" pitchFamily="34" charset="0"/>
                <a:cs typeface="Calibri" panose="020F0502020204030204" pitchFamily="34" charset="0"/>
              </a:rPr>
              <a:t> </a:t>
            </a:r>
            <a:r>
              <a:rPr lang="en-US" altLang="nl-NL" sz="1800" i="1" dirty="0">
                <a:latin typeface="Calibri" panose="020F0502020204030204" pitchFamily="34" charset="0"/>
                <a:cs typeface="Calibri" panose="020F0502020204030204" pitchFamily="34" charset="0"/>
              </a:rPr>
              <a:t>in situ</a:t>
            </a:r>
            <a:r>
              <a:rPr lang="en-US" altLang="nl-NL" sz="1800" dirty="0">
                <a:latin typeface="Calibri" panose="020F0502020204030204" pitchFamily="34" charset="0"/>
                <a:cs typeface="Calibri" panose="020F0502020204030204" pitchFamily="34" charset="0"/>
              </a:rPr>
              <a:t> </a:t>
            </a:r>
            <a:r>
              <a:rPr lang="en-US" altLang="nl-NL" sz="1800" dirty="0" err="1">
                <a:latin typeface="Calibri" panose="020F0502020204030204" pitchFamily="34" charset="0"/>
                <a:cs typeface="Calibri" panose="020F0502020204030204" pitchFamily="34" charset="0"/>
              </a:rPr>
              <a:t>hybridisatie</a:t>
            </a:r>
            <a:r>
              <a:rPr lang="en-US" altLang="nl-NL" sz="1800" dirty="0">
                <a:latin typeface="Calibri" panose="020F0502020204030204" pitchFamily="34" charset="0"/>
                <a:cs typeface="Calibri" panose="020F0502020204030204" pitchFamily="34" charset="0"/>
              </a:rPr>
              <a:t> (FISH</a:t>
            </a:r>
            <a:r>
              <a:rPr lang="en-US" altLang="nl-NL" sz="1800" dirty="0" smtClean="0">
                <a:latin typeface="Calibri" panose="020F0502020204030204" pitchFamily="34" charset="0"/>
                <a:cs typeface="Calibri" panose="020F0502020204030204" pitchFamily="34" charset="0"/>
              </a:rPr>
              <a:t>)</a:t>
            </a:r>
          </a:p>
        </p:txBody>
      </p:sp>
      <p:pic>
        <p:nvPicPr>
          <p:cNvPr id="9" name="Afbeelding 8"/>
          <p:cNvPicPr>
            <a:picLocks noChangeAspect="1"/>
          </p:cNvPicPr>
          <p:nvPr/>
        </p:nvPicPr>
        <p:blipFill rotWithShape="1">
          <a:blip r:embed="rId2"/>
          <a:srcRect l="57500" t="11296" r="9948" b="10185"/>
          <a:stretch/>
        </p:blipFill>
        <p:spPr>
          <a:xfrm>
            <a:off x="3385932" y="348169"/>
            <a:ext cx="5311278" cy="3603171"/>
          </a:xfrm>
          <a:prstGeom prst="rect">
            <a:avLst/>
          </a:prstGeom>
          <a:ln>
            <a:solidFill>
              <a:schemeClr val="tx1"/>
            </a:solidFill>
          </a:ln>
        </p:spPr>
      </p:pic>
      <p:sp>
        <p:nvSpPr>
          <p:cNvPr id="10" name="Rechthoek 9"/>
          <p:cNvSpPr/>
          <p:nvPr/>
        </p:nvSpPr>
        <p:spPr>
          <a:xfrm>
            <a:off x="5910301" y="3735896"/>
            <a:ext cx="2896241" cy="215444"/>
          </a:xfrm>
          <a:prstGeom prst="rect">
            <a:avLst/>
          </a:prstGeom>
        </p:spPr>
        <p:txBody>
          <a:bodyPr wrap="square">
            <a:spAutoFit/>
          </a:bodyPr>
          <a:lstStyle/>
          <a:p>
            <a:r>
              <a:rPr lang="nl-NL" sz="800" dirty="0">
                <a:latin typeface="Calibri" panose="020F0502020204030204" pitchFamily="34" charset="0"/>
                <a:cs typeface="Calibri" panose="020F0502020204030204" pitchFamily="34" charset="0"/>
              </a:rPr>
              <a:t>https://metasystems-probes.com/en/probes/xl/d-5052-100-og/</a:t>
            </a:r>
          </a:p>
        </p:txBody>
      </p:sp>
      <p:pic>
        <p:nvPicPr>
          <p:cNvPr id="12" name="Afbeelding 11"/>
          <p:cNvPicPr>
            <a:picLocks noChangeAspect="1"/>
          </p:cNvPicPr>
          <p:nvPr/>
        </p:nvPicPr>
        <p:blipFill>
          <a:blip r:embed="rId3"/>
          <a:stretch>
            <a:fillRect/>
          </a:stretch>
        </p:blipFill>
        <p:spPr>
          <a:xfrm>
            <a:off x="3965121" y="4360510"/>
            <a:ext cx="4152900" cy="1924050"/>
          </a:xfrm>
          <a:prstGeom prst="rect">
            <a:avLst/>
          </a:prstGeom>
        </p:spPr>
      </p:pic>
      <p:sp>
        <p:nvSpPr>
          <p:cNvPr id="13" name="Rechthoek 12"/>
          <p:cNvSpPr/>
          <p:nvPr/>
        </p:nvSpPr>
        <p:spPr>
          <a:xfrm>
            <a:off x="4808517" y="6428608"/>
            <a:ext cx="2764971" cy="338554"/>
          </a:xfrm>
          <a:prstGeom prst="rect">
            <a:avLst/>
          </a:prstGeom>
        </p:spPr>
        <p:txBody>
          <a:bodyPr wrap="square">
            <a:spAutoFit/>
          </a:bodyPr>
          <a:lstStyle/>
          <a:p>
            <a:r>
              <a:rPr lang="nl-NL" sz="800" dirty="0">
                <a:latin typeface="Calibri" panose="020F0502020204030204" pitchFamily="34" charset="0"/>
                <a:cs typeface="Calibri" panose="020F0502020204030204" pitchFamily="34" charset="0"/>
              </a:rPr>
              <a:t>https://www.health-carebiotech.com/news/fish-detection-of-adult-chronic-myeloid-leukem-20253553.html</a:t>
            </a:r>
          </a:p>
        </p:txBody>
      </p:sp>
      <p:sp>
        <p:nvSpPr>
          <p:cNvPr id="14" name="Tekstvak 13"/>
          <p:cNvSpPr txBox="1"/>
          <p:nvPr/>
        </p:nvSpPr>
        <p:spPr>
          <a:xfrm>
            <a:off x="1149927" y="5387088"/>
            <a:ext cx="2923309" cy="923330"/>
          </a:xfrm>
          <a:prstGeom prst="rect">
            <a:avLst/>
          </a:prstGeom>
          <a:noFill/>
        </p:spPr>
        <p:txBody>
          <a:bodyPr wrap="square" rtlCol="0">
            <a:spAutoFit/>
          </a:bodyPr>
          <a:lstStyle/>
          <a:p>
            <a:r>
              <a:rPr lang="nl-NL" dirty="0" smtClean="0">
                <a:latin typeface="Calibri" panose="020F0502020204030204" pitchFamily="34" charset="0"/>
                <a:cs typeface="Calibri" panose="020F0502020204030204" pitchFamily="34" charset="0"/>
              </a:rPr>
              <a:t>FISH-resultaat:</a:t>
            </a:r>
          </a:p>
          <a:p>
            <a:r>
              <a:rPr lang="nl-NL" dirty="0" smtClean="0">
                <a:latin typeface="Calibri" panose="020F0502020204030204" pitchFamily="34" charset="0"/>
                <a:cs typeface="Calibri" panose="020F0502020204030204" pitchFamily="34" charset="0"/>
              </a:rPr>
              <a:t>Gezonde cel </a:t>
            </a:r>
            <a:r>
              <a:rPr lang="nl-NL" dirty="0" smtClean="0">
                <a:latin typeface="Calibri" panose="020F0502020204030204" pitchFamily="34" charset="0"/>
                <a:cs typeface="Calibri" panose="020F0502020204030204" pitchFamily="34" charset="0"/>
                <a:sym typeface="Wingdings" panose="05000000000000000000" pitchFamily="2" charset="2"/>
              </a:rPr>
              <a:t> </a:t>
            </a:r>
            <a:r>
              <a:rPr lang="nl-NL" dirty="0" smtClean="0">
                <a:latin typeface="Calibri" panose="020F0502020204030204" pitchFamily="34" charset="0"/>
                <a:cs typeface="Calibri" panose="020F0502020204030204" pitchFamily="34" charset="0"/>
              </a:rPr>
              <a:t>links</a:t>
            </a:r>
          </a:p>
          <a:p>
            <a:r>
              <a:rPr lang="nl-NL" dirty="0" err="1" smtClean="0">
                <a:latin typeface="Calibri" panose="020F0502020204030204" pitchFamily="34" charset="0"/>
                <a:cs typeface="Calibri" panose="020F0502020204030204" pitchFamily="34" charset="0"/>
              </a:rPr>
              <a:t>Bcr-Abl</a:t>
            </a:r>
            <a:r>
              <a:rPr lang="nl-NL" dirty="0" smtClean="0">
                <a:latin typeface="Calibri" panose="020F0502020204030204" pitchFamily="34" charset="0"/>
                <a:cs typeface="Calibri" panose="020F0502020204030204" pitchFamily="34" charset="0"/>
              </a:rPr>
              <a:t> fusie </a:t>
            </a:r>
            <a:r>
              <a:rPr lang="nl-NL" dirty="0" smtClean="0">
                <a:latin typeface="Calibri" panose="020F0502020204030204" pitchFamily="34" charset="0"/>
                <a:cs typeface="Calibri" panose="020F0502020204030204" pitchFamily="34" charset="0"/>
                <a:sym typeface="Wingdings" panose="05000000000000000000" pitchFamily="2" charset="2"/>
              </a:rPr>
              <a:t> rechts</a:t>
            </a:r>
            <a:endParaRPr lang="nl-NL" dirty="0">
              <a:latin typeface="Calibri" panose="020F0502020204030204" pitchFamily="34" charset="0"/>
              <a:cs typeface="Calibri" panose="020F0502020204030204" pitchFamily="34" charset="0"/>
            </a:endParaRPr>
          </a:p>
        </p:txBody>
      </p:sp>
      <p:sp>
        <p:nvSpPr>
          <p:cNvPr id="15" name="Rechthoek 14"/>
          <p:cNvSpPr/>
          <p:nvPr/>
        </p:nvSpPr>
        <p:spPr>
          <a:xfrm>
            <a:off x="173038" y="2819586"/>
            <a:ext cx="2826327" cy="1615827"/>
          </a:xfrm>
          <a:prstGeom prst="rect">
            <a:avLst/>
          </a:prstGeom>
        </p:spPr>
        <p:txBody>
          <a:bodyPr wrap="square">
            <a:spAutoFit/>
          </a:bodyPr>
          <a:lstStyle/>
          <a:p>
            <a:pPr eaLnBrk="1" hangingPunct="1">
              <a:spcBef>
                <a:spcPct val="50000"/>
              </a:spcBef>
              <a:buFontTx/>
              <a:buNone/>
            </a:pPr>
            <a:r>
              <a:rPr lang="en-US" altLang="nl-NL" dirty="0" err="1" smtClean="0">
                <a:solidFill>
                  <a:srgbClr val="003399"/>
                </a:solidFill>
                <a:latin typeface="Calibri" panose="020F0502020204030204" pitchFamily="34" charset="0"/>
                <a:cs typeface="Calibri" panose="020F0502020204030204" pitchFamily="34" charset="0"/>
              </a:rPr>
              <a:t>Blauw</a:t>
            </a:r>
            <a:r>
              <a:rPr lang="en-US" altLang="nl-NL" dirty="0" smtClean="0">
                <a:latin typeface="Calibri" panose="020F0502020204030204" pitchFamily="34" charset="0"/>
                <a:cs typeface="Calibri" panose="020F0502020204030204" pitchFamily="34" charset="0"/>
              </a:rPr>
              <a:t> </a:t>
            </a:r>
            <a:r>
              <a:rPr lang="en-US" altLang="nl-NL" dirty="0" err="1" smtClean="0">
                <a:latin typeface="Calibri" panose="020F0502020204030204" pitchFamily="34" charset="0"/>
                <a:cs typeface="Calibri" panose="020F0502020204030204" pitchFamily="34" charset="0"/>
              </a:rPr>
              <a:t>voor</a:t>
            </a:r>
            <a:r>
              <a:rPr lang="en-US" altLang="nl-NL" dirty="0" smtClean="0">
                <a:latin typeface="Calibri" panose="020F0502020204030204" pitchFamily="34" charset="0"/>
                <a:cs typeface="Calibri" panose="020F0502020204030204" pitchFamily="34" charset="0"/>
              </a:rPr>
              <a:t> al het DNA</a:t>
            </a:r>
          </a:p>
          <a:p>
            <a:pPr eaLnBrk="1" hangingPunct="1">
              <a:spcBef>
                <a:spcPct val="50000"/>
              </a:spcBef>
              <a:buFontTx/>
              <a:buNone/>
            </a:pPr>
            <a:r>
              <a:rPr lang="en-US" altLang="nl-NL" dirty="0" smtClean="0">
                <a:solidFill>
                  <a:srgbClr val="FF0000"/>
                </a:solidFill>
                <a:latin typeface="Calibri" panose="020F0502020204030204" pitchFamily="34" charset="0"/>
                <a:cs typeface="Calibri" panose="020F0502020204030204" pitchFamily="34" charset="0"/>
              </a:rPr>
              <a:t>Rode</a:t>
            </a:r>
            <a:r>
              <a:rPr lang="en-US" altLang="nl-NL" dirty="0" smtClean="0">
                <a:latin typeface="Calibri" panose="020F0502020204030204" pitchFamily="34" charset="0"/>
                <a:cs typeface="Calibri" panose="020F0502020204030204" pitchFamily="34" charset="0"/>
              </a:rPr>
              <a:t> </a:t>
            </a:r>
            <a:r>
              <a:rPr lang="en-US" altLang="nl-NL" dirty="0">
                <a:latin typeface="Calibri" panose="020F0502020204030204" pitchFamily="34" charset="0"/>
                <a:cs typeface="Calibri" panose="020F0502020204030204" pitchFamily="34" charset="0"/>
              </a:rPr>
              <a:t>probe </a:t>
            </a:r>
            <a:r>
              <a:rPr lang="en-US" altLang="nl-NL" dirty="0" err="1">
                <a:latin typeface="Calibri" panose="020F0502020204030204" pitchFamily="34" charset="0"/>
                <a:cs typeface="Calibri" panose="020F0502020204030204" pitchFamily="34" charset="0"/>
              </a:rPr>
              <a:t>voor</a:t>
            </a:r>
            <a:r>
              <a:rPr lang="en-US" altLang="nl-NL" dirty="0">
                <a:latin typeface="Calibri" panose="020F0502020204030204" pitchFamily="34" charset="0"/>
                <a:cs typeface="Calibri" panose="020F0502020204030204" pitchFamily="34" charset="0"/>
              </a:rPr>
              <a:t> ABL</a:t>
            </a:r>
            <a:endParaRPr lang="nl-NL" altLang="nl-NL" dirty="0">
              <a:latin typeface="Calibri" panose="020F0502020204030204" pitchFamily="34" charset="0"/>
              <a:cs typeface="Calibri" panose="020F0502020204030204" pitchFamily="34" charset="0"/>
            </a:endParaRPr>
          </a:p>
          <a:p>
            <a:pPr eaLnBrk="1" hangingPunct="1">
              <a:spcBef>
                <a:spcPct val="50000"/>
              </a:spcBef>
              <a:buFontTx/>
              <a:buNone/>
            </a:pPr>
            <a:r>
              <a:rPr lang="nl-NL" altLang="nl-NL" dirty="0">
                <a:solidFill>
                  <a:srgbClr val="00B050"/>
                </a:solidFill>
                <a:latin typeface="Calibri" panose="020F0502020204030204" pitchFamily="34" charset="0"/>
                <a:cs typeface="Calibri" panose="020F0502020204030204" pitchFamily="34" charset="0"/>
              </a:rPr>
              <a:t>Groene</a:t>
            </a:r>
            <a:r>
              <a:rPr lang="nl-NL" altLang="nl-NL" dirty="0">
                <a:latin typeface="Calibri" panose="020F0502020204030204" pitchFamily="34" charset="0"/>
                <a:cs typeface="Calibri" panose="020F0502020204030204" pitchFamily="34" charset="0"/>
              </a:rPr>
              <a:t> </a:t>
            </a:r>
            <a:r>
              <a:rPr lang="nl-NL" altLang="nl-NL" dirty="0" err="1">
                <a:latin typeface="Calibri" panose="020F0502020204030204" pitchFamily="34" charset="0"/>
                <a:cs typeface="Calibri" panose="020F0502020204030204" pitchFamily="34" charset="0"/>
              </a:rPr>
              <a:t>probe</a:t>
            </a:r>
            <a:r>
              <a:rPr lang="nl-NL" altLang="nl-NL" dirty="0">
                <a:latin typeface="Calibri" panose="020F0502020204030204" pitchFamily="34" charset="0"/>
                <a:cs typeface="Calibri" panose="020F0502020204030204" pitchFamily="34" charset="0"/>
              </a:rPr>
              <a:t> voor BCR</a:t>
            </a:r>
          </a:p>
          <a:p>
            <a:pPr eaLnBrk="1" hangingPunct="1">
              <a:spcBef>
                <a:spcPct val="50000"/>
              </a:spcBef>
              <a:buFontTx/>
              <a:buNone/>
            </a:pPr>
            <a:r>
              <a:rPr lang="nl-NL" altLang="nl-NL" dirty="0" err="1">
                <a:latin typeface="Calibri" panose="020F0502020204030204" pitchFamily="34" charset="0"/>
                <a:cs typeface="Calibri" panose="020F0502020204030204" pitchFamily="34" charset="0"/>
              </a:rPr>
              <a:t>Fusiegen</a:t>
            </a:r>
            <a:r>
              <a:rPr lang="nl-NL" altLang="nl-NL" dirty="0">
                <a:latin typeface="Calibri" panose="020F0502020204030204" pitchFamily="34" charset="0"/>
                <a:cs typeface="Calibri" panose="020F0502020204030204" pitchFamily="34" charset="0"/>
              </a:rPr>
              <a:t> licht </a:t>
            </a:r>
            <a:r>
              <a:rPr lang="nl-NL" altLang="nl-NL" dirty="0">
                <a:solidFill>
                  <a:srgbClr val="FFC000"/>
                </a:solidFill>
                <a:latin typeface="Calibri" panose="020F0502020204030204" pitchFamily="34" charset="0"/>
                <a:cs typeface="Calibri" panose="020F0502020204030204" pitchFamily="34" charset="0"/>
              </a:rPr>
              <a:t>geel</a:t>
            </a:r>
            <a:r>
              <a:rPr lang="nl-NL" altLang="nl-NL" dirty="0">
                <a:latin typeface="Calibri" panose="020F0502020204030204" pitchFamily="34" charset="0"/>
                <a:cs typeface="Calibri" panose="020F0502020204030204" pitchFamily="34" charset="0"/>
              </a:rPr>
              <a:t> op</a:t>
            </a:r>
            <a:endParaRPr lang="en-US" altLang="nl-NL"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827088" y="1557338"/>
            <a:ext cx="7702550" cy="326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nl-NL" altLang="nl-NL" sz="3200" b="1" dirty="0">
                <a:solidFill>
                  <a:srgbClr val="FF6600"/>
                </a:solidFill>
                <a:latin typeface="Calibri" panose="020F0502020204030204" pitchFamily="34" charset="0"/>
                <a:cs typeface="Calibri" panose="020F0502020204030204" pitchFamily="34" charset="0"/>
              </a:rPr>
              <a:t>Vraag:</a:t>
            </a:r>
          </a:p>
          <a:p>
            <a:pPr algn="ctr" eaLnBrk="1" hangingPunct="1">
              <a:spcBef>
                <a:spcPct val="50000"/>
              </a:spcBef>
            </a:pPr>
            <a:r>
              <a:rPr lang="nl-NL" altLang="nl-NL" sz="3200" b="1" dirty="0">
                <a:latin typeface="Calibri" panose="020F0502020204030204" pitchFamily="34" charset="0"/>
                <a:cs typeface="Calibri" panose="020F0502020204030204" pitchFamily="34" charset="0"/>
              </a:rPr>
              <a:t>Is kanker </a:t>
            </a:r>
            <a:r>
              <a:rPr lang="nl-NL" altLang="nl-NL" sz="3200" b="1" dirty="0" smtClean="0">
                <a:latin typeface="Calibri" panose="020F0502020204030204" pitchFamily="34" charset="0"/>
                <a:cs typeface="Calibri" panose="020F0502020204030204" pitchFamily="34" charset="0"/>
              </a:rPr>
              <a:t>doodsoorzaak </a:t>
            </a:r>
            <a:r>
              <a:rPr lang="nl-NL" altLang="nl-NL" sz="3200" b="1" dirty="0">
                <a:latin typeface="Calibri" panose="020F0502020204030204" pitchFamily="34" charset="0"/>
                <a:cs typeface="Calibri" panose="020F0502020204030204" pitchFamily="34" charset="0"/>
              </a:rPr>
              <a:t>nummer 1 in West-Europa en Amerika?</a:t>
            </a:r>
          </a:p>
          <a:p>
            <a:pPr algn="ctr" eaLnBrk="1" hangingPunct="1">
              <a:spcBef>
                <a:spcPct val="50000"/>
              </a:spcBef>
            </a:pPr>
            <a:endParaRPr lang="nl-NL" altLang="nl-NL" sz="3200" b="1" dirty="0">
              <a:solidFill>
                <a:schemeClr val="accent1"/>
              </a:solidFill>
              <a:latin typeface="Calibri" panose="020F0502020204030204" pitchFamily="34" charset="0"/>
              <a:cs typeface="Calibri" panose="020F0502020204030204" pitchFamily="34" charset="0"/>
            </a:endParaRPr>
          </a:p>
          <a:p>
            <a:pPr algn="ctr" eaLnBrk="1" hangingPunct="1">
              <a:spcBef>
                <a:spcPct val="50000"/>
              </a:spcBef>
            </a:pPr>
            <a:endParaRPr lang="nl-NL" altLang="nl-NL" sz="3200" b="1"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71344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670560" y="122987"/>
            <a:ext cx="73956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800" b="1" dirty="0">
                <a:solidFill>
                  <a:srgbClr val="FF6600"/>
                </a:solidFill>
                <a:latin typeface="Calibri" panose="020F0502020204030204" pitchFamily="34" charset="0"/>
                <a:cs typeface="Calibri" panose="020F0502020204030204" pitchFamily="34" charset="0"/>
              </a:rPr>
              <a:t>De </a:t>
            </a:r>
            <a:r>
              <a:rPr lang="en-US" altLang="nl-NL" sz="2800" b="1" dirty="0" err="1" smtClean="0">
                <a:solidFill>
                  <a:srgbClr val="FF6600"/>
                </a:solidFill>
                <a:latin typeface="Calibri" panose="020F0502020204030204" pitchFamily="34" charset="0"/>
                <a:cs typeface="Calibri" panose="020F0502020204030204" pitchFamily="34" charset="0"/>
              </a:rPr>
              <a:t>werking</a:t>
            </a:r>
            <a:r>
              <a:rPr lang="en-US" altLang="nl-NL" sz="2800" b="1" dirty="0" smtClean="0">
                <a:solidFill>
                  <a:srgbClr val="FF6600"/>
                </a:solidFill>
                <a:latin typeface="Calibri" panose="020F0502020204030204" pitchFamily="34" charset="0"/>
                <a:cs typeface="Calibri" panose="020F0502020204030204" pitchFamily="34" charset="0"/>
              </a:rPr>
              <a:t> </a:t>
            </a:r>
            <a:r>
              <a:rPr lang="en-US" altLang="nl-NL" sz="2800" b="1" dirty="0">
                <a:solidFill>
                  <a:srgbClr val="FF6600"/>
                </a:solidFill>
                <a:latin typeface="Calibri" panose="020F0502020204030204" pitchFamily="34" charset="0"/>
                <a:cs typeface="Calibri" panose="020F0502020204030204" pitchFamily="34" charset="0"/>
              </a:rPr>
              <a:t>van het </a:t>
            </a:r>
            <a:r>
              <a:rPr lang="en-US" altLang="nl-NL" sz="2800" b="1" dirty="0" err="1">
                <a:solidFill>
                  <a:srgbClr val="FF6600"/>
                </a:solidFill>
                <a:latin typeface="Calibri" panose="020F0502020204030204" pitchFamily="34" charset="0"/>
                <a:cs typeface="Calibri" panose="020F0502020204030204" pitchFamily="34" charset="0"/>
              </a:rPr>
              <a:t>Bcr-Abl</a:t>
            </a:r>
            <a:r>
              <a:rPr lang="en-US" altLang="nl-NL" sz="2800" b="1" dirty="0">
                <a:solidFill>
                  <a:srgbClr val="FF6600"/>
                </a:solidFill>
                <a:latin typeface="Calibri" panose="020F0502020204030204" pitchFamily="34" charset="0"/>
                <a:cs typeface="Calibri" panose="020F0502020204030204" pitchFamily="34" charset="0"/>
              </a:rPr>
              <a:t> </a:t>
            </a:r>
            <a:r>
              <a:rPr lang="en-US" altLang="nl-NL" sz="2800" b="1" dirty="0" err="1">
                <a:solidFill>
                  <a:srgbClr val="FF6600"/>
                </a:solidFill>
                <a:latin typeface="Calibri" panose="020F0502020204030204" pitchFamily="34" charset="0"/>
                <a:cs typeface="Calibri" panose="020F0502020204030204" pitchFamily="34" charset="0"/>
              </a:rPr>
              <a:t>fusie-eiwit</a:t>
            </a:r>
            <a:r>
              <a:rPr lang="en-US" altLang="nl-NL" sz="2800" b="1" dirty="0">
                <a:solidFill>
                  <a:srgbClr val="FF6600"/>
                </a:solidFill>
                <a:latin typeface="Calibri" panose="020F0502020204030204" pitchFamily="34" charset="0"/>
                <a:cs typeface="Calibri" panose="020F0502020204030204" pitchFamily="34" charset="0"/>
              </a:rPr>
              <a:t> in de </a:t>
            </a:r>
            <a:r>
              <a:rPr lang="en-US" altLang="nl-NL" sz="2800" b="1" dirty="0" err="1">
                <a:solidFill>
                  <a:srgbClr val="FF6600"/>
                </a:solidFill>
                <a:latin typeface="Calibri" panose="020F0502020204030204" pitchFamily="34" charset="0"/>
                <a:cs typeface="Calibri" panose="020F0502020204030204" pitchFamily="34" charset="0"/>
              </a:rPr>
              <a:t>cel</a:t>
            </a:r>
            <a:endParaRPr lang="nl-NL" altLang="nl-NL" sz="2800" b="1" dirty="0">
              <a:solidFill>
                <a:srgbClr val="FF6600"/>
              </a:solidFill>
              <a:latin typeface="Calibri" panose="020F0502020204030204" pitchFamily="34" charset="0"/>
              <a:cs typeface="Calibri" panose="020F0502020204030204" pitchFamily="34" charset="0"/>
            </a:endParaRPr>
          </a:p>
        </p:txBody>
      </p:sp>
      <p:pic>
        <p:nvPicPr>
          <p:cNvPr id="120834" name="Picture 2" descr="BCR-ABL signaling mimics growth factor activation. Growth factors are known to activate receptor tyrosine kinases (RTKs), leading to the activation of the RAS and PI3K/AKT pathways. These pathways are commonly activated in human cancers. Phosphorylation of tyrosine 177 within the BCR part of BCR-ABL leads similarly to activation of these pathways by interacting with the SH2 domain in GRB2. GRB2 activates RAS by interacting with Son of Sevenless (SOS), and it also activates PI3K by mediating phosphorylation of GAB2. Constitutive activation of PI3K leads to conversion of phosphatidylinositol bisphosphate (PIP2) to phosphatidylinositol triphosphate (PIP3). This can be inhibited by phosphatase and tensin homolog (PTEN), a phosphatase that is down-regulated in many cancers. PIP3 provides a platform for the recruitment of the serine/threonine kinases AKT and 3-phosphoinositide-dependent protein kinase-1 (PDK1), leading to phosphorylation and activation of AKT. Activated AKT phosphorylates many downstream targets that affect proliferation and survival, including the FOXO transcription factors and the proapoptotic protein BAD. AKT-mediated phosphorylation of FOXO inhibits its nuclear entry and therefore suppresses its activity, leading to increased cell proliferation. The proapoptotic activity of BAD is also suppressed after AKT-mediated phosphorylation. Phosphorylation of BAD prevents it binding to and inhibiting the function of antiapoptotic BCL-2 proteins that inhibit the proapoptotic proteins BAK and BAX. AKT activation leads to down-regulation of the tumor suppressor p53 by increasing the levels of the negative regulator of p53, MDM2. AKT also phosphorylates the serine/threonine kinase mTOR. Activated mTOR promotes protein translation and inhibits autophagy. BCR-ABL also leads to the activation of the JAK/STAT pathway, a pathway that is frequently activated in myeloproliferative diseases. JAK is a nonreceptor tyrosine kinase and is normally activated by growth factors. BCR-ABL has been shown to induce IL-3 and G-CSF production that could lead to activation of this pathway. Active JAK phosphorylates the transcription factor STAT5 and BCR-ABL has also been shown to directly phosphorylate STAT5, leading to increased proliferat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30" y="908962"/>
            <a:ext cx="7260039" cy="57909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a:xfrm>
            <a:off x="6380019" y="6484468"/>
            <a:ext cx="2334490" cy="215444"/>
          </a:xfrm>
          <a:prstGeom prst="rect">
            <a:avLst/>
          </a:prstGeom>
        </p:spPr>
        <p:txBody>
          <a:bodyPr wrap="square">
            <a:spAutoFit/>
          </a:bodyPr>
          <a:lstStyle/>
          <a:p>
            <a:r>
              <a:rPr lang="nl-NL" sz="800" dirty="0" err="1">
                <a:solidFill>
                  <a:srgbClr val="111111"/>
                </a:solidFill>
                <a:latin typeface="Calibri" panose="020F0502020204030204" pitchFamily="34" charset="0"/>
                <a:cs typeface="Calibri" panose="020F0502020204030204" pitchFamily="34" charset="0"/>
              </a:rPr>
              <a:t>Helgason</a:t>
            </a:r>
            <a:r>
              <a:rPr lang="nl-NL" sz="800" dirty="0">
                <a:solidFill>
                  <a:srgbClr val="111111"/>
                </a:solidFill>
                <a:latin typeface="Calibri" panose="020F0502020204030204" pitchFamily="34" charset="0"/>
                <a:cs typeface="Calibri" panose="020F0502020204030204" pitchFamily="34" charset="0"/>
              </a:rPr>
              <a:t> </a:t>
            </a:r>
            <a:r>
              <a:rPr lang="nl-NL" sz="800" dirty="0" smtClean="0">
                <a:solidFill>
                  <a:srgbClr val="111111"/>
                </a:solidFill>
                <a:latin typeface="Calibri" panose="020F0502020204030204" pitchFamily="34" charset="0"/>
                <a:cs typeface="Calibri" panose="020F0502020204030204" pitchFamily="34" charset="0"/>
              </a:rPr>
              <a:t>GV et. al, Blood 118(8): 2035-2043, 2011</a:t>
            </a:r>
            <a:endParaRPr lang="nl-NL" sz="800" dirty="0">
              <a:solidFill>
                <a:srgbClr val="11111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Pauze: 5 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831258"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6551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479026"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302910"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83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00" fill="hold"/>
                                        <p:tgtEl>
                                          <p:spTgt spid="3"/>
                                        </p:tgtEl>
                                        <p:attrNameLst>
                                          <p:attrName>ppt_x</p:attrName>
                                        </p:attrNameLst>
                                      </p:cBhvr>
                                      <p:tavLst>
                                        <p:tav tm="0">
                                          <p:val>
                                            <p:strVal val="0-#ppt_w/2"/>
                                          </p:val>
                                        </p:tav>
                                        <p:tav tm="100000">
                                          <p:val>
                                            <p:strVal val="#ppt_x"/>
                                          </p:val>
                                        </p:tav>
                                      </p:tavLst>
                                    </p:anim>
                                    <p:anim calcmode="lin" valueType="num">
                                      <p:cBhvr additive="base">
                                        <p:cTn id="8" dur="30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874713" y="744538"/>
            <a:ext cx="7369175" cy="4894262"/>
            <a:chOff x="839" y="346"/>
            <a:chExt cx="4128" cy="2600"/>
          </a:xfrm>
        </p:grpSpPr>
        <p:sp>
          <p:nvSpPr>
            <p:cNvPr id="5123" name="Text Box 3"/>
            <p:cNvSpPr txBox="1">
              <a:spLocks noChangeArrowheads="1"/>
            </p:cNvSpPr>
            <p:nvPr/>
          </p:nvSpPr>
          <p:spPr bwMode="auto">
            <a:xfrm>
              <a:off x="884" y="935"/>
              <a:ext cx="403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8163" eaLnBrk="0" hangingPunct="0">
                <a:spcBef>
                  <a:spcPct val="20000"/>
                </a:spcBef>
                <a:buChar char="•"/>
                <a:tabLst>
                  <a:tab pos="538163" algn="l"/>
                </a:tabLst>
                <a:defRPr sz="3200">
                  <a:solidFill>
                    <a:schemeClr val="tx1"/>
                  </a:solidFill>
                  <a:latin typeface="Arial" charset="0"/>
                  <a:cs typeface="Arial" charset="0"/>
                </a:defRPr>
              </a:lvl1pPr>
              <a:lvl2pPr marL="742950" indent="-285750" eaLnBrk="0" hangingPunct="0">
                <a:spcBef>
                  <a:spcPct val="20000"/>
                </a:spcBef>
                <a:buChar char="–"/>
                <a:tabLst>
                  <a:tab pos="538163" algn="l"/>
                </a:tabLst>
                <a:defRPr sz="2800">
                  <a:solidFill>
                    <a:schemeClr val="tx1"/>
                  </a:solidFill>
                  <a:latin typeface="Arial" charset="0"/>
                  <a:cs typeface="Arial" charset="0"/>
                </a:defRPr>
              </a:lvl2pPr>
              <a:lvl3pPr marL="1143000" indent="-228600" eaLnBrk="0" hangingPunct="0">
                <a:spcBef>
                  <a:spcPct val="20000"/>
                </a:spcBef>
                <a:buChar char="•"/>
                <a:tabLst>
                  <a:tab pos="538163" algn="l"/>
                </a:tabLst>
                <a:defRPr sz="2400">
                  <a:solidFill>
                    <a:schemeClr val="tx1"/>
                  </a:solidFill>
                  <a:latin typeface="Arial" charset="0"/>
                  <a:cs typeface="Arial" charset="0"/>
                </a:defRPr>
              </a:lvl3pPr>
              <a:lvl4pPr marL="1600200" indent="-228600" eaLnBrk="0" hangingPunct="0">
                <a:spcBef>
                  <a:spcPct val="20000"/>
                </a:spcBef>
                <a:buChar char="–"/>
                <a:tabLst>
                  <a:tab pos="538163" algn="l"/>
                </a:tabLst>
                <a:defRPr sz="2000">
                  <a:solidFill>
                    <a:schemeClr val="tx1"/>
                  </a:solidFill>
                  <a:latin typeface="Arial" charset="0"/>
                  <a:cs typeface="Arial" charset="0"/>
                </a:defRPr>
              </a:lvl4pPr>
              <a:lvl5pPr marL="2057400" indent="-228600" eaLnBrk="0" hangingPunct="0">
                <a:spcBef>
                  <a:spcPct val="20000"/>
                </a:spcBef>
                <a:buChar char="»"/>
                <a:tabLst>
                  <a:tab pos="5381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9pPr>
            </a:lstStyle>
            <a:p>
              <a:pPr eaLnBrk="1" hangingPunct="1">
                <a:spcBef>
                  <a:spcPct val="50000"/>
                </a:spcBef>
                <a:buFontTx/>
                <a:buNone/>
                <a:defRPr/>
              </a:pPr>
              <a:endParaRPr lang="en-US" altLang="nl-NL" sz="2400" dirty="0" smtClean="0">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Chromatin modification</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Genomic stability</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DNA repair</a:t>
              </a: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De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cyclus</a:t>
              </a:r>
              <a:r>
                <a:rPr lang="en-US" altLang="nl-NL" sz="2400" dirty="0" smtClean="0">
                  <a:solidFill>
                    <a:schemeClr val="bg1">
                      <a:lumMod val="65000"/>
                    </a:schemeClr>
                  </a:solidFill>
                  <a:latin typeface="Calibri" panose="020F0502020204030204" pitchFamily="34" charset="0"/>
                  <a:cs typeface="Calibri" panose="020F0502020204030204" pitchFamily="34" charset="0"/>
                </a:rPr>
                <a:t> (en de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controle</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daarvan</a:t>
              </a:r>
              <a:r>
                <a:rPr lang="en-US" altLang="nl-NL" sz="2400" dirty="0" smtClean="0">
                  <a:solidFill>
                    <a:schemeClr val="bg1">
                      <a:lumMod val="65000"/>
                    </a:schemeClr>
                  </a:solidFill>
                  <a:latin typeface="Calibri" panose="020F0502020204030204" pitchFamily="34" charset="0"/>
                  <a:cs typeface="Calibri" panose="020F0502020204030204" pitchFamily="34" charset="0"/>
                </a:rPr>
                <a:t>)</a:t>
              </a:r>
            </a:p>
            <a:p>
              <a:pPr eaLnBrk="1" hangingPunct="1">
                <a:spcBef>
                  <a:spcPct val="50000"/>
                </a:spcBef>
                <a:buClr>
                  <a:schemeClr val="accent2"/>
                </a:buClr>
                <a:buFont typeface="Wingdings" pitchFamily="2" charset="2"/>
                <a:buChar char="Ø"/>
                <a:defRPr/>
              </a:pPr>
              <a:r>
                <a:rPr lang="en-US" altLang="nl-NL" sz="2400" dirty="0" err="1" smtClean="0">
                  <a:solidFill>
                    <a:schemeClr val="bg1">
                      <a:lumMod val="65000"/>
                    </a:schemeClr>
                  </a:solidFill>
                  <a:latin typeface="Calibri" panose="020F0502020204030204" pitchFamily="34" charset="0"/>
                  <a:cs typeface="Calibri" panose="020F0502020204030204" pitchFamily="34" charset="0"/>
                </a:rPr>
                <a:t>Apoptose</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Contact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tussen</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cellen</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p:txBody>
        </p:sp>
        <p:sp>
          <p:nvSpPr>
            <p:cNvPr id="14340" name="Text Box 4"/>
            <p:cNvSpPr txBox="1">
              <a:spLocks noChangeArrowheads="1"/>
            </p:cNvSpPr>
            <p:nvPr/>
          </p:nvSpPr>
          <p:spPr bwMode="auto">
            <a:xfrm>
              <a:off x="839" y="346"/>
              <a:ext cx="412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a:solidFill>
                    <a:srgbClr val="FF6600"/>
                  </a:solidFill>
                  <a:latin typeface="Calibri" panose="020F0502020204030204" pitchFamily="34" charset="0"/>
                  <a:cs typeface="Calibri" panose="020F0502020204030204" pitchFamily="34" charset="0"/>
                </a:rPr>
                <a:t>Kankercellen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ontstaan</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a:solidFill>
                    <a:srgbClr val="FF6600"/>
                  </a:solidFill>
                  <a:latin typeface="Calibri" panose="020F0502020204030204" pitchFamily="34" charset="0"/>
                  <a:cs typeface="Calibri" panose="020F0502020204030204" pitchFamily="34" charset="0"/>
                </a:rPr>
                <a:t>door </a:t>
              </a:r>
              <a:r>
                <a:rPr lang="en-US" altLang="nl-NL" b="1" dirty="0" err="1">
                  <a:solidFill>
                    <a:srgbClr val="FF6600"/>
                  </a:solidFill>
                  <a:latin typeface="Calibri" panose="020F0502020204030204" pitchFamily="34" charset="0"/>
                  <a:cs typeface="Calibri" panose="020F0502020204030204" pitchFamily="34" charset="0"/>
                </a:rPr>
                <a:t>fouten</a:t>
              </a:r>
              <a:r>
                <a:rPr lang="en-US" altLang="nl-NL" b="1" dirty="0">
                  <a:solidFill>
                    <a:srgbClr val="FF6600"/>
                  </a:solidFill>
                  <a:latin typeface="Calibri" panose="020F0502020204030204" pitchFamily="34" charset="0"/>
                  <a:cs typeface="Calibri" panose="020F0502020204030204" pitchFamily="34" charset="0"/>
                </a:rPr>
                <a:t> in </a:t>
              </a:r>
              <a:r>
                <a:rPr lang="en-US" altLang="nl-NL" b="1" dirty="0" err="1">
                  <a:solidFill>
                    <a:srgbClr val="FF6600"/>
                  </a:solidFill>
                  <a:latin typeface="Calibri" panose="020F0502020204030204" pitchFamily="34" charset="0"/>
                  <a:cs typeface="Calibri" panose="020F0502020204030204" pitchFamily="34" charset="0"/>
                </a:rPr>
                <a:t>genen</a:t>
              </a:r>
              <a:r>
                <a:rPr lang="en-US" altLang="nl-NL" b="1" dirty="0">
                  <a:solidFill>
                    <a:srgbClr val="FF6600"/>
                  </a:solidFill>
                  <a:latin typeface="Calibri" panose="020F0502020204030204" pitchFamily="34" charset="0"/>
                  <a:cs typeface="Calibri" panose="020F0502020204030204" pitchFamily="34" charset="0"/>
                </a:rPr>
                <a:t> die </a:t>
              </a:r>
              <a:r>
                <a:rPr lang="en-US" altLang="nl-NL" b="1" dirty="0" err="1">
                  <a:solidFill>
                    <a:srgbClr val="FF6600"/>
                  </a:solidFill>
                  <a:latin typeface="Calibri" panose="020F0502020204030204" pitchFamily="34" charset="0"/>
                  <a:cs typeface="Calibri" panose="020F0502020204030204" pitchFamily="34" charset="0"/>
                </a:rPr>
                <a:t>betrokken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zijn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bij</a:t>
              </a:r>
              <a:r>
                <a:rPr lang="en-US" altLang="nl-NL" b="1" dirty="0">
                  <a:solidFill>
                    <a:srgbClr val="FF6600"/>
                  </a:solidFill>
                  <a:latin typeface="Calibri" panose="020F0502020204030204" pitchFamily="34" charset="0"/>
                  <a:cs typeface="Calibri" panose="020F0502020204030204" pitchFamily="34" charset="0"/>
                </a:rPr>
                <a:t>:</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85305" y="85870"/>
            <a:ext cx="4724400" cy="1143000"/>
          </a:xfrm>
        </p:spPr>
        <p:txBody>
          <a:bodyPr/>
          <a:lstStyle/>
          <a:p>
            <a:pPr eaLnBrk="1" hangingPunct="1"/>
            <a:r>
              <a:rPr lang="en-US" altLang="nl-NL" sz="3600" b="1" dirty="0" err="1" smtClean="0">
                <a:solidFill>
                  <a:srgbClr val="FF6600"/>
                </a:solidFill>
                <a:latin typeface="Calibri" panose="020F0502020204030204" pitchFamily="34" charset="0"/>
              </a:rPr>
              <a:t>Fouten</a:t>
            </a:r>
            <a:r>
              <a:rPr lang="en-US" altLang="nl-NL" sz="3600" b="1" dirty="0" smtClean="0">
                <a:solidFill>
                  <a:srgbClr val="FF6600"/>
                </a:solidFill>
                <a:latin typeface="Calibri" panose="020F0502020204030204" pitchFamily="34" charset="0"/>
              </a:rPr>
              <a:t> in DNA repair</a:t>
            </a:r>
            <a:endParaRPr lang="nl-NL" altLang="nl-NL" sz="3600" b="1" dirty="0" smtClean="0">
              <a:solidFill>
                <a:srgbClr val="FF6600"/>
              </a:solidFill>
              <a:latin typeface="Calibri" panose="020F0502020204030204" pitchFamily="34" charset="0"/>
            </a:endParaRPr>
          </a:p>
        </p:txBody>
      </p:sp>
      <p:sp>
        <p:nvSpPr>
          <p:cNvPr id="15363" name="Rectangle 3"/>
          <p:cNvSpPr>
            <a:spLocks noGrp="1" noChangeArrowheads="1"/>
          </p:cNvSpPr>
          <p:nvPr>
            <p:ph type="body" idx="1"/>
          </p:nvPr>
        </p:nvSpPr>
        <p:spPr>
          <a:xfrm>
            <a:off x="457200" y="1323670"/>
            <a:ext cx="5866228" cy="2267400"/>
          </a:xfrm>
        </p:spPr>
        <p:txBody>
          <a:bodyPr/>
          <a:lstStyle/>
          <a:p>
            <a:pPr eaLnBrk="1" hangingPunct="1">
              <a:lnSpc>
                <a:spcPct val="80000"/>
              </a:lnSpc>
            </a:pPr>
            <a:r>
              <a:rPr lang="en-US" altLang="nl-NL" sz="2400" b="1" dirty="0" err="1" smtClean="0">
                <a:latin typeface="Calibri" panose="020F0502020204030204" pitchFamily="34" charset="0"/>
                <a:cs typeface="Calibri" panose="020F0502020204030204" pitchFamily="34" charset="0"/>
              </a:rPr>
              <a:t>X</a:t>
            </a:r>
            <a:r>
              <a:rPr lang="en-US" altLang="nl-NL" sz="2400" dirty="0" err="1" smtClean="0">
                <a:latin typeface="Calibri" panose="020F0502020204030204" pitchFamily="34" charset="0"/>
                <a:cs typeface="Calibri" panose="020F0502020204030204" pitchFamily="34" charset="0"/>
              </a:rPr>
              <a:t>eroderma</a:t>
            </a:r>
            <a:r>
              <a:rPr lang="en-US" altLang="nl-NL" sz="2400" dirty="0" smtClean="0">
                <a:latin typeface="Calibri" panose="020F0502020204030204" pitchFamily="34" charset="0"/>
                <a:cs typeface="Calibri" panose="020F0502020204030204" pitchFamily="34" charset="0"/>
              </a:rPr>
              <a:t> </a:t>
            </a:r>
            <a:r>
              <a:rPr lang="en-US" altLang="nl-NL" sz="2400" b="1" dirty="0" err="1" smtClean="0">
                <a:latin typeface="Calibri" panose="020F0502020204030204" pitchFamily="34" charset="0"/>
                <a:cs typeface="Calibri" panose="020F0502020204030204" pitchFamily="34" charset="0"/>
              </a:rPr>
              <a:t>P</a:t>
            </a:r>
            <a:r>
              <a:rPr lang="en-US" altLang="nl-NL" sz="2400" dirty="0" err="1" smtClean="0">
                <a:latin typeface="Calibri" panose="020F0502020204030204" pitchFamily="34" charset="0"/>
                <a:cs typeface="Calibri" panose="020F0502020204030204" pitchFamily="34" charset="0"/>
              </a:rPr>
              <a:t>igmentosum</a:t>
            </a:r>
            <a:r>
              <a:rPr lang="en-US" altLang="nl-NL" sz="2400" dirty="0" smtClean="0">
                <a:latin typeface="Calibri" panose="020F0502020204030204" pitchFamily="34" charset="0"/>
                <a:cs typeface="Calibri" panose="020F0502020204030204" pitchFamily="34" charset="0"/>
              </a:rPr>
              <a:t> (XP) </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400" dirty="0" err="1" smtClean="0">
                <a:latin typeface="Calibri" panose="020F0502020204030204" pitchFamily="34" charset="0"/>
                <a:cs typeface="Calibri" panose="020F0502020204030204" pitchFamily="34" charset="0"/>
                <a:sym typeface="Wingdings" panose="05000000000000000000" pitchFamily="2" charset="2"/>
              </a:rPr>
              <a:t>Mutatie</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 in nucleotide excision repair (NER)</a:t>
            </a:r>
          </a:p>
          <a:p>
            <a:pPr marL="0" indent="0" eaLnBrk="1" hangingPunct="1">
              <a:lnSpc>
                <a:spcPct val="80000"/>
              </a:lnSpc>
              <a:buNone/>
            </a:pPr>
            <a:endParaRPr lang="en-US" altLang="nl-NL" sz="2400" dirty="0" smtClean="0">
              <a:latin typeface="Calibri" panose="020F0502020204030204" pitchFamily="34" charset="0"/>
              <a:cs typeface="Calibri" panose="020F0502020204030204" pitchFamily="34" charset="0"/>
              <a:sym typeface="Wingdings" panose="05000000000000000000" pitchFamily="2" charset="2"/>
            </a:endParaRPr>
          </a:p>
          <a:p>
            <a:pPr eaLnBrk="1" hangingPunct="1">
              <a:lnSpc>
                <a:spcPct val="80000"/>
              </a:lnSpc>
            </a:pPr>
            <a:r>
              <a:rPr lang="en-US" altLang="nl-NL" sz="2400" b="1" dirty="0" smtClean="0">
                <a:latin typeface="Calibri" panose="020F0502020204030204" pitchFamily="34" charset="0"/>
                <a:cs typeface="Calibri" panose="020F0502020204030204" pitchFamily="34" charset="0"/>
                <a:sym typeface="Wingdings" panose="05000000000000000000" pitchFamily="2" charset="2"/>
              </a:rPr>
              <a:t>H</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ereditary </a:t>
            </a:r>
            <a:r>
              <a:rPr lang="en-US" altLang="nl-NL" sz="2400" b="1" dirty="0" smtClean="0">
                <a:latin typeface="Calibri" panose="020F0502020204030204" pitchFamily="34" charset="0"/>
                <a:cs typeface="Calibri" panose="020F0502020204030204" pitchFamily="34" charset="0"/>
                <a:sym typeface="Wingdings" panose="05000000000000000000" pitchFamily="2" charset="2"/>
              </a:rPr>
              <a:t>N</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on-</a:t>
            </a:r>
            <a:r>
              <a:rPr lang="en-US" altLang="nl-NL" sz="2400" b="1" dirty="0" smtClean="0">
                <a:latin typeface="Calibri" panose="020F0502020204030204" pitchFamily="34" charset="0"/>
                <a:cs typeface="Calibri" panose="020F0502020204030204" pitchFamily="34" charset="0"/>
                <a:sym typeface="Wingdings" panose="05000000000000000000" pitchFamily="2" charset="2"/>
              </a:rPr>
              <a:t>P</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olyposis </a:t>
            </a:r>
            <a:r>
              <a:rPr lang="en-US" altLang="nl-NL" sz="2400" b="1" dirty="0" smtClean="0">
                <a:latin typeface="Calibri" panose="020F0502020204030204" pitchFamily="34" charset="0"/>
                <a:cs typeface="Calibri" panose="020F0502020204030204" pitchFamily="34" charset="0"/>
                <a:sym typeface="Wingdings" panose="05000000000000000000" pitchFamily="2" charset="2"/>
              </a:rPr>
              <a:t>C</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olorectal </a:t>
            </a:r>
            <a:r>
              <a:rPr lang="en-US" altLang="nl-NL" sz="2400" b="1" dirty="0" smtClean="0">
                <a:latin typeface="Calibri" panose="020F0502020204030204" pitchFamily="34" charset="0"/>
                <a:cs typeface="Calibri" panose="020F0502020204030204" pitchFamily="34" charset="0"/>
                <a:sym typeface="Wingdings" panose="05000000000000000000" pitchFamily="2" charset="2"/>
              </a:rPr>
              <a:t>C</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ancer (HNPCC)  </a:t>
            </a:r>
            <a:r>
              <a:rPr lang="en-US" altLang="nl-NL" sz="2400" dirty="0" err="1" smtClean="0">
                <a:latin typeface="Calibri" panose="020F0502020204030204" pitchFamily="34" charset="0"/>
                <a:cs typeface="Calibri" panose="020F0502020204030204" pitchFamily="34" charset="0"/>
                <a:sym typeface="Wingdings" panose="05000000000000000000" pitchFamily="2" charset="2"/>
              </a:rPr>
              <a:t>Mutatie</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 in </a:t>
            </a:r>
            <a:r>
              <a:rPr lang="en-US" altLang="nl-NL" sz="2400" dirty="0" err="1" smtClean="0">
                <a:latin typeface="Calibri" panose="020F0502020204030204" pitchFamily="34" charset="0"/>
                <a:cs typeface="Calibri" panose="020F0502020204030204" pitchFamily="34" charset="0"/>
                <a:sym typeface="Wingdings" panose="05000000000000000000" pitchFamily="2" charset="2"/>
              </a:rPr>
              <a:t>een</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 DNA repair gen, </a:t>
            </a:r>
            <a:r>
              <a:rPr lang="en-US" altLang="nl-NL" sz="2400" dirty="0" err="1" smtClean="0">
                <a:latin typeface="Calibri" panose="020F0502020204030204" pitchFamily="34" charset="0"/>
                <a:cs typeface="Calibri" panose="020F0502020204030204" pitchFamily="34" charset="0"/>
                <a:sym typeface="Wingdings" panose="05000000000000000000" pitchFamily="2" charset="2"/>
              </a:rPr>
              <a:t>bv</a:t>
            </a:r>
            <a:r>
              <a:rPr lang="en-US" altLang="nl-NL" sz="24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400" i="1" dirty="0" smtClean="0">
                <a:latin typeface="Calibri" panose="020F0502020204030204" pitchFamily="34" charset="0"/>
                <a:cs typeface="Calibri" panose="020F0502020204030204" pitchFamily="34" charset="0"/>
                <a:sym typeface="Wingdings" panose="05000000000000000000" pitchFamily="2" charset="2"/>
              </a:rPr>
              <a:t>MSH2, MSH6, MLH1, MLH3</a:t>
            </a:r>
            <a:endParaRPr lang="nl-NL" altLang="nl-NL" sz="2400" i="1" dirty="0" smtClean="0">
              <a:latin typeface="Calibri" panose="020F0502020204030204" pitchFamily="34" charset="0"/>
              <a:cs typeface="Calibri" panose="020F0502020204030204" pitchFamily="34" charset="0"/>
            </a:endParaRPr>
          </a:p>
        </p:txBody>
      </p:sp>
      <p:pic>
        <p:nvPicPr>
          <p:cNvPr id="15364" name="Picture 4" descr="16_15Figur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25" y="1154113"/>
            <a:ext cx="23495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descr="20_04Figure-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413" y="3776663"/>
            <a:ext cx="5392737"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descr="18_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5" y="4117975"/>
            <a:ext cx="22304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kstvak 4"/>
          <p:cNvSpPr txBox="1"/>
          <p:nvPr/>
        </p:nvSpPr>
        <p:spPr>
          <a:xfrm>
            <a:off x="6797309" y="877114"/>
            <a:ext cx="2135554" cy="276999"/>
          </a:xfrm>
          <a:prstGeom prst="rect">
            <a:avLst/>
          </a:prstGeom>
          <a:noFill/>
        </p:spPr>
        <p:txBody>
          <a:bodyPr wrap="square" rtlCol="0">
            <a:spAutoFit/>
          </a:bodyPr>
          <a:lstStyle>
            <a:defPPr>
              <a:defRPr lang="nl-NL"/>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nl-NL" sz="1200" dirty="0" err="1" smtClean="0">
                <a:latin typeface="Calibri" panose="020F0502020204030204" pitchFamily="34" charset="0"/>
                <a:cs typeface="Calibri" panose="020F0502020204030204" pitchFamily="34" charset="0"/>
              </a:rPr>
              <a:t>All</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figures</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CoG</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earlier</a:t>
            </a:r>
            <a:r>
              <a:rPr lang="nl-NL" sz="1200" dirty="0" smtClean="0">
                <a:latin typeface="Calibri" panose="020F0502020204030204" pitchFamily="34" charset="0"/>
                <a:cs typeface="Calibri" panose="020F0502020204030204" pitchFamily="34" charset="0"/>
              </a:rPr>
              <a:t> </a:t>
            </a:r>
            <a:r>
              <a:rPr lang="nl-NL" sz="1200" dirty="0" err="1" smtClean="0">
                <a:latin typeface="Calibri" panose="020F0502020204030204" pitchFamily="34" charset="0"/>
                <a:cs typeface="Calibri" panose="020F0502020204030204" pitchFamily="34" charset="0"/>
              </a:rPr>
              <a:t>editions</a:t>
            </a:r>
            <a:endParaRPr lang="nl-NL" sz="1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79442" y="977836"/>
            <a:ext cx="8469135" cy="164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lnSpc>
                <a:spcPct val="80000"/>
              </a:lnSpc>
              <a:buNone/>
            </a:pPr>
            <a:r>
              <a:rPr lang="en-US" altLang="nl-NL" sz="2200" dirty="0" smtClean="0">
                <a:latin typeface="Calibri" panose="020F0502020204030204" pitchFamily="34" charset="0"/>
                <a:cs typeface="Calibri" panose="020F0502020204030204" pitchFamily="34" charset="0"/>
                <a:sym typeface="Wingdings" panose="05000000000000000000" pitchFamily="2" charset="2"/>
              </a:rPr>
              <a:t>Hereditary Non-Polyposis </a:t>
            </a:r>
            <a:r>
              <a:rPr lang="en-US" altLang="nl-NL" sz="2200" dirty="0">
                <a:latin typeface="Calibri" panose="020F0502020204030204" pitchFamily="34" charset="0"/>
                <a:cs typeface="Calibri" panose="020F0502020204030204" pitchFamily="34" charset="0"/>
                <a:sym typeface="Wingdings" panose="05000000000000000000" pitchFamily="2" charset="2"/>
              </a:rPr>
              <a:t>Colorectal Cancer (HNPCC</a:t>
            </a:r>
            <a:r>
              <a:rPr lang="en-US" altLang="nl-NL" sz="22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200" dirty="0" err="1" smtClean="0">
                <a:latin typeface="Calibri" panose="020F0502020204030204" pitchFamily="34" charset="0"/>
                <a:cs typeface="Calibri" panose="020F0502020204030204" pitchFamily="34" charset="0"/>
                <a:sym typeface="Wingdings" panose="05000000000000000000" pitchFamily="2" charset="2"/>
              </a:rPr>
              <a:t>heet</a:t>
            </a:r>
            <a:r>
              <a:rPr lang="en-US" altLang="nl-NL" sz="22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200" dirty="0" err="1" smtClean="0">
                <a:latin typeface="Calibri" panose="020F0502020204030204" pitchFamily="34" charset="0"/>
                <a:cs typeface="Calibri" panose="020F0502020204030204" pitchFamily="34" charset="0"/>
                <a:sym typeface="Wingdings" panose="05000000000000000000" pitchFamily="2" charset="2"/>
              </a:rPr>
              <a:t>tegenwoordig</a:t>
            </a:r>
            <a:r>
              <a:rPr lang="en-US" altLang="nl-NL" sz="2200" dirty="0" smtClean="0">
                <a:latin typeface="Calibri" panose="020F0502020204030204" pitchFamily="34" charset="0"/>
                <a:cs typeface="Calibri" panose="020F0502020204030204" pitchFamily="34" charset="0"/>
                <a:sym typeface="Wingdings" panose="05000000000000000000" pitchFamily="2" charset="2"/>
              </a:rPr>
              <a:t> Lynch </a:t>
            </a:r>
            <a:r>
              <a:rPr lang="en-US" altLang="nl-NL" sz="2200" dirty="0" err="1" smtClean="0">
                <a:latin typeface="Calibri" panose="020F0502020204030204" pitchFamily="34" charset="0"/>
                <a:cs typeface="Calibri" panose="020F0502020204030204" pitchFamily="34" charset="0"/>
                <a:sym typeface="Wingdings" panose="05000000000000000000" pitchFamily="2" charset="2"/>
              </a:rPr>
              <a:t>syndroom</a:t>
            </a:r>
            <a:endParaRPr lang="en-US" altLang="nl-NL" sz="1200" dirty="0" smtClean="0">
              <a:latin typeface="Calibri" panose="020F0502020204030204" pitchFamily="34" charset="0"/>
              <a:cs typeface="Calibri" panose="020F0502020204030204" pitchFamily="34" charset="0"/>
              <a:sym typeface="Wingdings" panose="05000000000000000000" pitchFamily="2" charset="2"/>
            </a:endParaRPr>
          </a:p>
          <a:p>
            <a:pPr marL="0" indent="0" eaLnBrk="1" hangingPunct="1">
              <a:lnSpc>
                <a:spcPct val="80000"/>
              </a:lnSpc>
              <a:buNone/>
            </a:pPr>
            <a:endParaRPr lang="en-US" altLang="nl-NL" sz="1200" dirty="0">
              <a:latin typeface="Calibri" panose="020F0502020204030204" pitchFamily="34" charset="0"/>
              <a:cs typeface="Calibri" panose="020F0502020204030204" pitchFamily="34" charset="0"/>
              <a:sym typeface="Wingdings" panose="05000000000000000000" pitchFamily="2" charset="2"/>
            </a:endParaRPr>
          </a:p>
          <a:p>
            <a:pPr marL="0" indent="0" eaLnBrk="1" hangingPunct="1">
              <a:lnSpc>
                <a:spcPct val="80000"/>
              </a:lnSpc>
              <a:buNone/>
            </a:pPr>
            <a:r>
              <a:rPr lang="en-US" altLang="nl-NL" sz="22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200" dirty="0" err="1">
                <a:latin typeface="Calibri" panose="020F0502020204030204" pitchFamily="34" charset="0"/>
                <a:cs typeface="Calibri" panose="020F0502020204030204" pitchFamily="34" charset="0"/>
                <a:sym typeface="Wingdings" panose="05000000000000000000" pitchFamily="2" charset="2"/>
              </a:rPr>
              <a:t>Mutatie</a:t>
            </a:r>
            <a:r>
              <a:rPr lang="en-US" altLang="nl-NL" sz="2200" dirty="0">
                <a:latin typeface="Calibri" panose="020F0502020204030204" pitchFamily="34" charset="0"/>
                <a:cs typeface="Calibri" panose="020F0502020204030204" pitchFamily="34" charset="0"/>
                <a:sym typeface="Wingdings" panose="05000000000000000000" pitchFamily="2" charset="2"/>
              </a:rPr>
              <a:t> in </a:t>
            </a:r>
            <a:r>
              <a:rPr lang="en-US" altLang="nl-NL" sz="2200" dirty="0" err="1">
                <a:latin typeface="Calibri" panose="020F0502020204030204" pitchFamily="34" charset="0"/>
                <a:cs typeface="Calibri" panose="020F0502020204030204" pitchFamily="34" charset="0"/>
                <a:sym typeface="Wingdings" panose="05000000000000000000" pitchFamily="2" charset="2"/>
              </a:rPr>
              <a:t>een</a:t>
            </a:r>
            <a:r>
              <a:rPr lang="en-US" altLang="nl-NL" sz="2200" dirty="0">
                <a:latin typeface="Calibri" panose="020F0502020204030204" pitchFamily="34" charset="0"/>
                <a:cs typeface="Calibri" panose="020F0502020204030204" pitchFamily="34" charset="0"/>
                <a:sym typeface="Wingdings" panose="05000000000000000000" pitchFamily="2" charset="2"/>
              </a:rPr>
              <a:t> DNA repair gen: </a:t>
            </a:r>
            <a:r>
              <a:rPr lang="en-US" altLang="nl-NL" sz="2200" i="1" dirty="0">
                <a:latin typeface="Calibri" panose="020F0502020204030204" pitchFamily="34" charset="0"/>
                <a:cs typeface="Calibri" panose="020F0502020204030204" pitchFamily="34" charset="0"/>
                <a:sym typeface="Wingdings" panose="05000000000000000000" pitchFamily="2" charset="2"/>
              </a:rPr>
              <a:t>MSH2, MSH6, MLH1, </a:t>
            </a:r>
            <a:r>
              <a:rPr lang="en-US" altLang="nl-NL" sz="2200" i="1" dirty="0" smtClean="0">
                <a:latin typeface="Calibri" panose="020F0502020204030204" pitchFamily="34" charset="0"/>
                <a:cs typeface="Calibri" panose="020F0502020204030204" pitchFamily="34" charset="0"/>
                <a:sym typeface="Wingdings" panose="05000000000000000000" pitchFamily="2" charset="2"/>
              </a:rPr>
              <a:t>MLH3 </a:t>
            </a:r>
            <a:r>
              <a:rPr lang="en-US" altLang="nl-NL" sz="2200" dirty="0" smtClean="0">
                <a:latin typeface="Calibri" panose="020F0502020204030204" pitchFamily="34" charset="0"/>
                <a:cs typeface="Calibri" panose="020F0502020204030204" pitchFamily="34" charset="0"/>
                <a:sym typeface="Wingdings" panose="05000000000000000000" pitchFamily="2" charset="2"/>
              </a:rPr>
              <a:t>(</a:t>
            </a:r>
            <a:r>
              <a:rPr lang="en-US" altLang="nl-NL" sz="2200" kern="0" dirty="0" smtClean="0">
                <a:latin typeface="Calibri" panose="020F0502020204030204" pitchFamily="34" charset="0"/>
                <a:cs typeface="Calibri" panose="020F0502020204030204" pitchFamily="34" charset="0"/>
                <a:sym typeface="Wingdings" panose="05000000000000000000" pitchFamily="2" charset="2"/>
              </a:rPr>
              <a:t>humane </a:t>
            </a:r>
            <a:r>
              <a:rPr lang="en-US" altLang="nl-NL" sz="2200" kern="0" dirty="0" err="1">
                <a:latin typeface="Calibri" panose="020F0502020204030204" pitchFamily="34" charset="0"/>
                <a:cs typeface="Calibri" panose="020F0502020204030204" pitchFamily="34" charset="0"/>
                <a:sym typeface="Wingdings" panose="05000000000000000000" pitchFamily="2" charset="2"/>
              </a:rPr>
              <a:t>homologen</a:t>
            </a:r>
            <a:r>
              <a:rPr lang="en-US" altLang="nl-NL" sz="2200" kern="0" dirty="0">
                <a:latin typeface="Calibri" panose="020F0502020204030204" pitchFamily="34" charset="0"/>
                <a:cs typeface="Calibri" panose="020F0502020204030204" pitchFamily="34" charset="0"/>
                <a:sym typeface="Wingdings" panose="05000000000000000000" pitchFamily="2" charset="2"/>
              </a:rPr>
              <a:t> van </a:t>
            </a:r>
            <a:r>
              <a:rPr lang="en-US" altLang="nl-NL" sz="2200" kern="0" dirty="0" err="1">
                <a:latin typeface="Calibri" panose="020F0502020204030204" pitchFamily="34" charset="0"/>
                <a:cs typeface="Calibri" panose="020F0502020204030204" pitchFamily="34" charset="0"/>
                <a:sym typeface="Wingdings" panose="05000000000000000000" pitchFamily="2" charset="2"/>
              </a:rPr>
              <a:t>MutS</a:t>
            </a:r>
            <a:r>
              <a:rPr lang="en-US" altLang="nl-NL" sz="2200" kern="0" dirty="0">
                <a:latin typeface="Calibri" panose="020F0502020204030204" pitchFamily="34" charset="0"/>
                <a:cs typeface="Calibri" panose="020F0502020204030204" pitchFamily="34" charset="0"/>
                <a:sym typeface="Wingdings" panose="05000000000000000000" pitchFamily="2" charset="2"/>
              </a:rPr>
              <a:t> en </a:t>
            </a:r>
            <a:r>
              <a:rPr lang="en-US" altLang="nl-NL" sz="2200" kern="0" dirty="0" err="1" smtClean="0">
                <a:latin typeface="Calibri" panose="020F0502020204030204" pitchFamily="34" charset="0"/>
                <a:cs typeface="Calibri" panose="020F0502020204030204" pitchFamily="34" charset="0"/>
                <a:sym typeface="Wingdings" panose="05000000000000000000" pitchFamily="2" charset="2"/>
              </a:rPr>
              <a:t>MutL</a:t>
            </a:r>
            <a:r>
              <a:rPr lang="en-US" altLang="nl-NL" sz="2200" kern="0" dirty="0" smtClean="0">
                <a:latin typeface="Calibri" panose="020F0502020204030204" pitchFamily="34" charset="0"/>
                <a:cs typeface="Calibri" panose="020F0502020204030204" pitchFamily="34" charset="0"/>
                <a:sym typeface="Wingdings" panose="05000000000000000000" pitchFamily="2" charset="2"/>
              </a:rPr>
              <a:t> in </a:t>
            </a:r>
            <a:r>
              <a:rPr lang="en-US" altLang="nl-NL" sz="2200" i="1" kern="0" dirty="0" smtClean="0">
                <a:latin typeface="Calibri" panose="020F0502020204030204" pitchFamily="34" charset="0"/>
                <a:cs typeface="Calibri" panose="020F0502020204030204" pitchFamily="34" charset="0"/>
                <a:sym typeface="Wingdings" panose="05000000000000000000" pitchFamily="2" charset="2"/>
              </a:rPr>
              <a:t>E. coli</a:t>
            </a:r>
            <a:r>
              <a:rPr lang="en-US" altLang="nl-NL" sz="2200" kern="0" dirty="0" smtClean="0">
                <a:latin typeface="Calibri" panose="020F0502020204030204" pitchFamily="34" charset="0"/>
                <a:cs typeface="Calibri" panose="020F0502020204030204" pitchFamily="34" charset="0"/>
                <a:sym typeface="Wingdings" panose="05000000000000000000" pitchFamily="2" charset="2"/>
              </a:rPr>
              <a:t>)</a:t>
            </a:r>
            <a:endParaRPr lang="en-US" altLang="nl-NL" sz="2200" dirty="0">
              <a:latin typeface="Calibri" panose="020F0502020204030204" pitchFamily="34" charset="0"/>
              <a:cs typeface="Calibri" panose="020F0502020204030204" pitchFamily="34" charset="0"/>
              <a:sym typeface="Wingdings" panose="05000000000000000000" pitchFamily="2" charset="2"/>
            </a:endParaRPr>
          </a:p>
          <a:p>
            <a:pPr marL="0" indent="0" eaLnBrk="1" hangingPunct="1">
              <a:lnSpc>
                <a:spcPct val="80000"/>
              </a:lnSpc>
              <a:buNone/>
            </a:pPr>
            <a:endParaRPr lang="nl-NL" altLang="nl-NL" sz="2200" i="1" dirty="0">
              <a:latin typeface="Calibri" panose="020F0502020204030204" pitchFamily="34" charset="0"/>
              <a:cs typeface="Calibri" panose="020F0502020204030204" pitchFamily="34" charset="0"/>
            </a:endParaRPr>
          </a:p>
        </p:txBody>
      </p:sp>
      <p:sp>
        <p:nvSpPr>
          <p:cNvPr id="7" name="Rectangle 2"/>
          <p:cNvSpPr txBox="1">
            <a:spLocks noChangeArrowheads="1"/>
          </p:cNvSpPr>
          <p:nvPr/>
        </p:nvSpPr>
        <p:spPr bwMode="auto">
          <a:xfrm>
            <a:off x="132537" y="189727"/>
            <a:ext cx="4724400" cy="6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eaLnBrk="1" hangingPunct="1"/>
            <a:r>
              <a:rPr lang="en-US" altLang="nl-NL" sz="3600" b="1" kern="0" dirty="0" err="1" smtClean="0">
                <a:solidFill>
                  <a:srgbClr val="FF6600"/>
                </a:solidFill>
                <a:latin typeface="Calibri" panose="020F0502020204030204" pitchFamily="34" charset="0"/>
              </a:rPr>
              <a:t>Fouten</a:t>
            </a:r>
            <a:r>
              <a:rPr lang="en-US" altLang="nl-NL" sz="3600" b="1" kern="0" dirty="0" smtClean="0">
                <a:solidFill>
                  <a:srgbClr val="FF6600"/>
                </a:solidFill>
                <a:latin typeface="Calibri" panose="020F0502020204030204" pitchFamily="34" charset="0"/>
              </a:rPr>
              <a:t> in DNA repair</a:t>
            </a:r>
            <a:endParaRPr lang="nl-NL" altLang="nl-NL" sz="3600" b="1" kern="0" dirty="0" smtClean="0">
              <a:solidFill>
                <a:srgbClr val="FF6600"/>
              </a:solidFill>
              <a:latin typeface="Calibri" panose="020F0502020204030204" pitchFamily="34" charset="0"/>
            </a:endParaRPr>
          </a:p>
        </p:txBody>
      </p:sp>
      <p:pic>
        <p:nvPicPr>
          <p:cNvPr id="9" name="Afbeelding 8"/>
          <p:cNvPicPr>
            <a:picLocks noChangeAspect="1"/>
          </p:cNvPicPr>
          <p:nvPr/>
        </p:nvPicPr>
        <p:blipFill>
          <a:blip r:embed="rId3"/>
          <a:stretch>
            <a:fillRect/>
          </a:stretch>
        </p:blipFill>
        <p:spPr>
          <a:xfrm>
            <a:off x="250927" y="3224742"/>
            <a:ext cx="4440648" cy="3328206"/>
          </a:xfrm>
          <a:prstGeom prst="rect">
            <a:avLst/>
          </a:prstGeom>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772" y="3490357"/>
            <a:ext cx="3951805" cy="26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hthoek 1"/>
          <p:cNvSpPr/>
          <p:nvPr/>
        </p:nvSpPr>
        <p:spPr>
          <a:xfrm>
            <a:off x="4753184" y="6306726"/>
            <a:ext cx="4238979" cy="246221"/>
          </a:xfrm>
          <a:prstGeom prst="rect">
            <a:avLst/>
          </a:prstGeom>
        </p:spPr>
        <p:txBody>
          <a:bodyPr wrap="square">
            <a:spAutoFit/>
          </a:bodyPr>
          <a:lstStyle/>
          <a:p>
            <a:r>
              <a:rPr lang="nl-NL" sz="1000" dirty="0">
                <a:latin typeface="Calibri" panose="020F0502020204030204" pitchFamily="34" charset="0"/>
                <a:cs typeface="Calibri" panose="020F0502020204030204" pitchFamily="34" charset="0"/>
              </a:rPr>
              <a:t>https://www.ccalliance.org/colorectal-cancer-information/stage-of-diagnosis</a:t>
            </a:r>
          </a:p>
        </p:txBody>
      </p:sp>
      <p:sp>
        <p:nvSpPr>
          <p:cNvPr id="8" name="Rechthoek 7"/>
          <p:cNvSpPr/>
          <p:nvPr/>
        </p:nvSpPr>
        <p:spPr>
          <a:xfrm>
            <a:off x="379442" y="6493140"/>
            <a:ext cx="1646306"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earlier</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edition</a:t>
            </a:r>
            <a:endParaRPr lang="nl-NL" sz="1000" dirty="0">
              <a:latin typeface="Calibri" panose="020F0502020204030204" pitchFamily="34" charset="0"/>
              <a:cs typeface="Calibri" panose="020F0502020204030204" pitchFamily="34" charset="0"/>
            </a:endParaRPr>
          </a:p>
        </p:txBody>
      </p:sp>
      <p:sp>
        <p:nvSpPr>
          <p:cNvPr id="3" name="Tekstvak 2"/>
          <p:cNvSpPr txBox="1"/>
          <p:nvPr/>
        </p:nvSpPr>
        <p:spPr>
          <a:xfrm>
            <a:off x="379442" y="2493296"/>
            <a:ext cx="6619235" cy="430887"/>
          </a:xfrm>
          <a:prstGeom prst="rect">
            <a:avLst/>
          </a:prstGeom>
          <a:noFill/>
        </p:spPr>
        <p:txBody>
          <a:bodyPr wrap="square" rtlCol="0">
            <a:spAutoFit/>
          </a:bodyPr>
          <a:lstStyle/>
          <a:p>
            <a:r>
              <a:rPr lang="nl-NL" sz="2200" dirty="0" smtClean="0">
                <a:latin typeface="Calibri" panose="020F0502020204030204" pitchFamily="34" charset="0"/>
                <a:cs typeface="Calibri" panose="020F0502020204030204" pitchFamily="34" charset="0"/>
              </a:rPr>
              <a:t>Waar kennen we de </a:t>
            </a:r>
            <a:r>
              <a:rPr lang="nl-NL" sz="2200" dirty="0" err="1" smtClean="0">
                <a:latin typeface="Calibri" panose="020F0502020204030204" pitchFamily="34" charset="0"/>
                <a:cs typeface="Calibri" panose="020F0502020204030204" pitchFamily="34" charset="0"/>
              </a:rPr>
              <a:t>Mut</a:t>
            </a:r>
            <a:r>
              <a:rPr lang="nl-NL" sz="2200" dirty="0" smtClean="0">
                <a:latin typeface="Calibri" panose="020F0502020204030204" pitchFamily="34" charset="0"/>
                <a:cs typeface="Calibri" panose="020F0502020204030204" pitchFamily="34" charset="0"/>
              </a:rPr>
              <a:t>-genen ook alweer van ….</a:t>
            </a:r>
            <a:endParaRPr lang="nl-NL"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664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874713" y="744538"/>
            <a:ext cx="7369175" cy="4894262"/>
            <a:chOff x="839" y="346"/>
            <a:chExt cx="4128" cy="2600"/>
          </a:xfrm>
        </p:grpSpPr>
        <p:sp>
          <p:nvSpPr>
            <p:cNvPr id="5123" name="Text Box 3"/>
            <p:cNvSpPr txBox="1">
              <a:spLocks noChangeArrowheads="1"/>
            </p:cNvSpPr>
            <p:nvPr/>
          </p:nvSpPr>
          <p:spPr bwMode="auto">
            <a:xfrm>
              <a:off x="884" y="935"/>
              <a:ext cx="403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8163" eaLnBrk="0" hangingPunct="0">
                <a:spcBef>
                  <a:spcPct val="20000"/>
                </a:spcBef>
                <a:buChar char="•"/>
                <a:tabLst>
                  <a:tab pos="538163" algn="l"/>
                </a:tabLst>
                <a:defRPr sz="3200">
                  <a:solidFill>
                    <a:schemeClr val="tx1"/>
                  </a:solidFill>
                  <a:latin typeface="Arial" charset="0"/>
                  <a:cs typeface="Arial" charset="0"/>
                </a:defRPr>
              </a:lvl1pPr>
              <a:lvl2pPr marL="742950" indent="-285750" eaLnBrk="0" hangingPunct="0">
                <a:spcBef>
                  <a:spcPct val="20000"/>
                </a:spcBef>
                <a:buChar char="–"/>
                <a:tabLst>
                  <a:tab pos="538163" algn="l"/>
                </a:tabLst>
                <a:defRPr sz="2800">
                  <a:solidFill>
                    <a:schemeClr val="tx1"/>
                  </a:solidFill>
                  <a:latin typeface="Arial" charset="0"/>
                  <a:cs typeface="Arial" charset="0"/>
                </a:defRPr>
              </a:lvl2pPr>
              <a:lvl3pPr marL="1143000" indent="-228600" eaLnBrk="0" hangingPunct="0">
                <a:spcBef>
                  <a:spcPct val="20000"/>
                </a:spcBef>
                <a:buChar char="•"/>
                <a:tabLst>
                  <a:tab pos="538163" algn="l"/>
                </a:tabLst>
                <a:defRPr sz="2400">
                  <a:solidFill>
                    <a:schemeClr val="tx1"/>
                  </a:solidFill>
                  <a:latin typeface="Arial" charset="0"/>
                  <a:cs typeface="Arial" charset="0"/>
                </a:defRPr>
              </a:lvl3pPr>
              <a:lvl4pPr marL="1600200" indent="-228600" eaLnBrk="0" hangingPunct="0">
                <a:spcBef>
                  <a:spcPct val="20000"/>
                </a:spcBef>
                <a:buChar char="–"/>
                <a:tabLst>
                  <a:tab pos="538163" algn="l"/>
                </a:tabLst>
                <a:defRPr sz="2000">
                  <a:solidFill>
                    <a:schemeClr val="tx1"/>
                  </a:solidFill>
                  <a:latin typeface="Arial" charset="0"/>
                  <a:cs typeface="Arial" charset="0"/>
                </a:defRPr>
              </a:lvl4pPr>
              <a:lvl5pPr marL="2057400" indent="-228600" eaLnBrk="0" hangingPunct="0">
                <a:spcBef>
                  <a:spcPct val="20000"/>
                </a:spcBef>
                <a:buChar char="»"/>
                <a:tabLst>
                  <a:tab pos="5381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9pPr>
            </a:lstStyle>
            <a:p>
              <a:pPr eaLnBrk="1" hangingPunct="1">
                <a:spcBef>
                  <a:spcPct val="50000"/>
                </a:spcBef>
                <a:buFontTx/>
                <a:buNone/>
                <a:defRPr/>
              </a:pPr>
              <a:endParaRPr lang="en-US" altLang="nl-NL" sz="2400" dirty="0" smtClean="0">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Chromatin modification</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Genomic stability</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DNA repair</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De </a:t>
              </a:r>
              <a:r>
                <a:rPr lang="en-US" altLang="nl-NL" sz="2400" dirty="0" err="1" smtClean="0">
                  <a:latin typeface="Calibri" panose="020F0502020204030204" pitchFamily="34" charset="0"/>
                  <a:cs typeface="Calibri" panose="020F0502020204030204" pitchFamily="34" charset="0"/>
                </a:rPr>
                <a:t>cel</a:t>
              </a:r>
              <a:r>
                <a:rPr lang="en-US" altLang="nl-NL" sz="2400" dirty="0" smtClean="0">
                  <a:latin typeface="Calibri" panose="020F0502020204030204" pitchFamily="34" charset="0"/>
                  <a:cs typeface="Calibri" panose="020F0502020204030204" pitchFamily="34" charset="0"/>
                </a:rPr>
                <a:t> </a:t>
              </a:r>
              <a:r>
                <a:rPr lang="en-US" altLang="nl-NL" sz="2400" dirty="0" err="1" smtClean="0">
                  <a:latin typeface="Calibri" panose="020F0502020204030204" pitchFamily="34" charset="0"/>
                  <a:cs typeface="Calibri" panose="020F0502020204030204" pitchFamily="34" charset="0"/>
                </a:rPr>
                <a:t>cyclus</a:t>
              </a:r>
              <a:r>
                <a:rPr lang="en-US" altLang="nl-NL" sz="2400" dirty="0" smtClean="0">
                  <a:latin typeface="Calibri" panose="020F0502020204030204" pitchFamily="34" charset="0"/>
                  <a:cs typeface="Calibri" panose="020F0502020204030204" pitchFamily="34" charset="0"/>
                </a:rPr>
                <a:t> (en de </a:t>
              </a:r>
              <a:r>
                <a:rPr lang="en-US" altLang="nl-NL" sz="2400" dirty="0" err="1" smtClean="0">
                  <a:latin typeface="Calibri" panose="020F0502020204030204" pitchFamily="34" charset="0"/>
                  <a:cs typeface="Calibri" panose="020F0502020204030204" pitchFamily="34" charset="0"/>
                </a:rPr>
                <a:t>controle</a:t>
              </a:r>
              <a:r>
                <a:rPr lang="en-US" altLang="nl-NL" sz="2400" dirty="0" smtClean="0">
                  <a:latin typeface="Calibri" panose="020F0502020204030204" pitchFamily="34" charset="0"/>
                  <a:cs typeface="Calibri" panose="020F0502020204030204" pitchFamily="34" charset="0"/>
                </a:rPr>
                <a:t> </a:t>
              </a:r>
              <a:r>
                <a:rPr lang="en-US" altLang="nl-NL" sz="2400" dirty="0" err="1" smtClean="0">
                  <a:latin typeface="Calibri" panose="020F0502020204030204" pitchFamily="34" charset="0"/>
                  <a:cs typeface="Calibri" panose="020F0502020204030204" pitchFamily="34" charset="0"/>
                </a:rPr>
                <a:t>daarvan</a:t>
              </a:r>
              <a:r>
                <a:rPr lang="en-US" altLang="nl-NL" sz="2400" dirty="0" smtClean="0">
                  <a:latin typeface="Calibri" panose="020F0502020204030204" pitchFamily="34" charset="0"/>
                  <a:cs typeface="Calibri" panose="020F0502020204030204" pitchFamily="34" charset="0"/>
                </a:rPr>
                <a:t>)</a:t>
              </a:r>
            </a:p>
            <a:p>
              <a:pPr eaLnBrk="1" hangingPunct="1">
                <a:spcBef>
                  <a:spcPct val="50000"/>
                </a:spcBef>
                <a:buClr>
                  <a:schemeClr val="accent2"/>
                </a:buClr>
                <a:buFont typeface="Wingdings" pitchFamily="2" charset="2"/>
                <a:buChar char="Ø"/>
                <a:defRPr/>
              </a:pPr>
              <a:r>
                <a:rPr lang="en-US" altLang="nl-NL" sz="2400" dirty="0" err="1" smtClean="0">
                  <a:solidFill>
                    <a:schemeClr val="bg1">
                      <a:lumMod val="65000"/>
                    </a:schemeClr>
                  </a:solidFill>
                  <a:latin typeface="Calibri" panose="020F0502020204030204" pitchFamily="34" charset="0"/>
                  <a:cs typeface="Calibri" panose="020F0502020204030204" pitchFamily="34" charset="0"/>
                </a:rPr>
                <a:t>Apoptose</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Contact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tussen</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cellen</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p:txBody>
        </p:sp>
        <p:sp>
          <p:nvSpPr>
            <p:cNvPr id="16388" name="Text Box 4"/>
            <p:cNvSpPr txBox="1">
              <a:spLocks noChangeArrowheads="1"/>
            </p:cNvSpPr>
            <p:nvPr/>
          </p:nvSpPr>
          <p:spPr bwMode="auto">
            <a:xfrm>
              <a:off x="839" y="346"/>
              <a:ext cx="412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a:solidFill>
                    <a:srgbClr val="FF6600"/>
                  </a:solidFill>
                  <a:latin typeface="Calibri" panose="020F0502020204030204" pitchFamily="34" charset="0"/>
                  <a:cs typeface="Calibri" panose="020F0502020204030204" pitchFamily="34" charset="0"/>
                </a:rPr>
                <a:t>Kankercellen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ontstaan</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a:solidFill>
                    <a:srgbClr val="FF6600"/>
                  </a:solidFill>
                  <a:latin typeface="Calibri" panose="020F0502020204030204" pitchFamily="34" charset="0"/>
                  <a:cs typeface="Calibri" panose="020F0502020204030204" pitchFamily="34" charset="0"/>
                </a:rPr>
                <a:t>door </a:t>
              </a:r>
              <a:r>
                <a:rPr lang="en-US" altLang="nl-NL" b="1" dirty="0" err="1">
                  <a:solidFill>
                    <a:srgbClr val="FF6600"/>
                  </a:solidFill>
                  <a:latin typeface="Calibri" panose="020F0502020204030204" pitchFamily="34" charset="0"/>
                  <a:cs typeface="Calibri" panose="020F0502020204030204" pitchFamily="34" charset="0"/>
                </a:rPr>
                <a:t>fouten</a:t>
              </a:r>
              <a:r>
                <a:rPr lang="en-US" altLang="nl-NL" b="1" dirty="0">
                  <a:solidFill>
                    <a:srgbClr val="FF6600"/>
                  </a:solidFill>
                  <a:latin typeface="Calibri" panose="020F0502020204030204" pitchFamily="34" charset="0"/>
                  <a:cs typeface="Calibri" panose="020F0502020204030204" pitchFamily="34" charset="0"/>
                </a:rPr>
                <a:t> in </a:t>
              </a:r>
              <a:r>
                <a:rPr lang="en-US" altLang="nl-NL" b="1" dirty="0" err="1">
                  <a:solidFill>
                    <a:srgbClr val="FF6600"/>
                  </a:solidFill>
                  <a:latin typeface="Calibri" panose="020F0502020204030204" pitchFamily="34" charset="0"/>
                  <a:cs typeface="Calibri" panose="020F0502020204030204" pitchFamily="34" charset="0"/>
                </a:rPr>
                <a:t>genen</a:t>
              </a:r>
              <a:r>
                <a:rPr lang="en-US" altLang="nl-NL" b="1" dirty="0">
                  <a:solidFill>
                    <a:srgbClr val="FF6600"/>
                  </a:solidFill>
                  <a:latin typeface="Calibri" panose="020F0502020204030204" pitchFamily="34" charset="0"/>
                  <a:cs typeface="Calibri" panose="020F0502020204030204" pitchFamily="34" charset="0"/>
                </a:rPr>
                <a:t> die </a:t>
              </a:r>
              <a:r>
                <a:rPr lang="en-US" altLang="nl-NL" b="1" dirty="0" err="1">
                  <a:solidFill>
                    <a:srgbClr val="FF6600"/>
                  </a:solidFill>
                  <a:latin typeface="Calibri" panose="020F0502020204030204" pitchFamily="34" charset="0"/>
                  <a:cs typeface="Calibri" panose="020F0502020204030204" pitchFamily="34" charset="0"/>
                </a:rPr>
                <a:t>betrokken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zijn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bij</a:t>
              </a:r>
              <a:r>
                <a:rPr lang="en-US" altLang="nl-NL" b="1" dirty="0">
                  <a:solidFill>
                    <a:srgbClr val="FF6600"/>
                  </a:solidFill>
                  <a:latin typeface="Calibri" panose="020F0502020204030204" pitchFamily="34" charset="0"/>
                  <a:cs typeface="Calibri" panose="020F0502020204030204" pitchFamily="34" charset="0"/>
                </a:rPr>
                <a:t>:</a:t>
              </a: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026" descr="figure 8-0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39900"/>
            <a:ext cx="8531225"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 Box 1027"/>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ea typeface="ヒラギノ角ゴ Pro W3" pitchFamily="1" charset="-128"/>
              </a:rPr>
              <a:t>Figure 8.5a </a:t>
            </a:r>
            <a:r>
              <a:rPr lang="en-US" altLang="nl-NL" sz="1100" i="1">
                <a:ea typeface="ヒラギノ角ゴ Pro W3" pitchFamily="1" charset="-128"/>
              </a:rPr>
              <a:t> The Biology of Cancer</a:t>
            </a:r>
            <a:r>
              <a:rPr lang="en-US" altLang="nl-NL" sz="1100">
                <a:ea typeface="ヒラギノ角ゴ Pro W3" pitchFamily="1" charset="-128"/>
              </a:rPr>
              <a:t> (© Garland Science 2007)</a:t>
            </a:r>
          </a:p>
        </p:txBody>
      </p:sp>
      <p:sp>
        <p:nvSpPr>
          <p:cNvPr id="17412" name="Rectangle 1028"/>
          <p:cNvSpPr>
            <a:spLocks noGrp="1" noChangeArrowheads="1"/>
          </p:cNvSpPr>
          <p:nvPr>
            <p:ph type="title"/>
          </p:nvPr>
        </p:nvSpPr>
        <p:spPr/>
        <p:txBody>
          <a:bodyPr/>
          <a:lstStyle/>
          <a:p>
            <a:pPr eaLnBrk="1" hangingPunct="1"/>
            <a:r>
              <a:rPr lang="en-US" altLang="nl-NL" sz="4000" b="1" dirty="0" err="1" smtClean="0">
                <a:solidFill>
                  <a:srgbClr val="FF6600"/>
                </a:solidFill>
                <a:latin typeface="Calibri" panose="020F0502020204030204" pitchFamily="34" charset="0"/>
              </a:rPr>
              <a:t>Fouten</a:t>
            </a:r>
            <a:r>
              <a:rPr lang="en-US" altLang="nl-NL" sz="4000" b="1" dirty="0" smtClean="0">
                <a:solidFill>
                  <a:srgbClr val="FF6600"/>
                </a:solidFill>
                <a:latin typeface="Calibri" panose="020F0502020204030204" pitchFamily="34" charset="0"/>
              </a:rPr>
              <a:t> in de </a:t>
            </a:r>
            <a:r>
              <a:rPr lang="en-US" altLang="nl-NL" sz="4000" b="1" dirty="0" err="1" smtClean="0">
                <a:solidFill>
                  <a:srgbClr val="FF6600"/>
                </a:solidFill>
                <a:latin typeface="Calibri" panose="020F0502020204030204" pitchFamily="34" charset="0"/>
              </a:rPr>
              <a:t>cel</a:t>
            </a:r>
            <a:r>
              <a:rPr lang="en-US" altLang="nl-NL" sz="4000" b="1" dirty="0" smtClean="0">
                <a:solidFill>
                  <a:srgbClr val="FF6600"/>
                </a:solidFill>
                <a:latin typeface="Calibri" panose="020F0502020204030204" pitchFamily="34" charset="0"/>
              </a:rPr>
              <a:t> </a:t>
            </a:r>
            <a:r>
              <a:rPr lang="en-US" altLang="nl-NL" sz="4000" b="1" dirty="0" err="1" smtClean="0">
                <a:solidFill>
                  <a:srgbClr val="FF6600"/>
                </a:solidFill>
                <a:latin typeface="Calibri" panose="020F0502020204030204" pitchFamily="34" charset="0"/>
              </a:rPr>
              <a:t>cyclus</a:t>
            </a:r>
            <a:r>
              <a:rPr lang="en-US" altLang="nl-NL" sz="4000" b="1" dirty="0" smtClean="0">
                <a:solidFill>
                  <a:srgbClr val="FF6600"/>
                </a:solidFill>
                <a:latin typeface="Calibri" panose="020F0502020204030204" pitchFamily="34" charset="0"/>
              </a:rPr>
              <a:t> </a:t>
            </a:r>
            <a:br>
              <a:rPr lang="en-US" altLang="nl-NL" sz="4000" b="1" dirty="0" smtClean="0">
                <a:solidFill>
                  <a:srgbClr val="FF6600"/>
                </a:solidFill>
                <a:latin typeface="Calibri" panose="020F0502020204030204" pitchFamily="34" charset="0"/>
              </a:rPr>
            </a:br>
            <a:r>
              <a:rPr lang="en-US" altLang="nl-NL" sz="3000" b="1" dirty="0" smtClean="0">
                <a:solidFill>
                  <a:srgbClr val="FF6600"/>
                </a:solidFill>
                <a:latin typeface="Calibri" panose="020F0502020204030204" pitchFamily="34" charset="0"/>
              </a:rPr>
              <a:t>(</a:t>
            </a:r>
            <a:r>
              <a:rPr lang="en-US" altLang="nl-NL" sz="3000" b="1" dirty="0" err="1" smtClean="0">
                <a:solidFill>
                  <a:srgbClr val="FF6600"/>
                </a:solidFill>
                <a:latin typeface="Calibri" panose="020F0502020204030204" pitchFamily="34" charset="0"/>
              </a:rPr>
              <a:t>en</a:t>
            </a:r>
            <a:r>
              <a:rPr lang="en-US" altLang="nl-NL" sz="3000" b="1" dirty="0" smtClean="0">
                <a:solidFill>
                  <a:srgbClr val="FF6600"/>
                </a:solidFill>
                <a:latin typeface="Calibri" panose="020F0502020204030204" pitchFamily="34" charset="0"/>
              </a:rPr>
              <a:t> de </a:t>
            </a:r>
            <a:r>
              <a:rPr lang="en-US" altLang="nl-NL" sz="3000" b="1" dirty="0" err="1" smtClean="0">
                <a:solidFill>
                  <a:srgbClr val="FF6600"/>
                </a:solidFill>
                <a:latin typeface="Calibri" panose="020F0502020204030204" pitchFamily="34" charset="0"/>
              </a:rPr>
              <a:t>controle</a:t>
            </a:r>
            <a:r>
              <a:rPr lang="en-US" altLang="nl-NL" sz="3000" b="1" dirty="0" smtClean="0">
                <a:solidFill>
                  <a:srgbClr val="FF6600"/>
                </a:solidFill>
                <a:latin typeface="Calibri" panose="020F0502020204030204" pitchFamily="34" charset="0"/>
              </a:rPr>
              <a:t> </a:t>
            </a:r>
            <a:r>
              <a:rPr lang="en-US" altLang="nl-NL" sz="3000" b="1" dirty="0" err="1" smtClean="0">
                <a:solidFill>
                  <a:srgbClr val="FF6600"/>
                </a:solidFill>
                <a:latin typeface="Calibri" panose="020F0502020204030204" pitchFamily="34" charset="0"/>
              </a:rPr>
              <a:t>daarvan</a:t>
            </a:r>
            <a:r>
              <a:rPr lang="en-US" altLang="nl-NL" sz="3000" b="1" dirty="0" smtClean="0">
                <a:solidFill>
                  <a:srgbClr val="FF6600"/>
                </a:solidFill>
                <a:latin typeface="Calibri" panose="020F0502020204030204" pitchFamily="34" charset="0"/>
              </a:rPr>
              <a:t>)</a:t>
            </a:r>
            <a:endParaRPr lang="nl-NL" altLang="nl-NL" sz="3000" b="1" dirty="0" smtClean="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8"/>
          <p:cNvSpPr txBox="1">
            <a:spLocks noChangeArrowheads="1"/>
          </p:cNvSpPr>
          <p:nvPr/>
        </p:nvSpPr>
        <p:spPr>
          <a:xfrm>
            <a:off x="6229350" y="176849"/>
            <a:ext cx="2505075" cy="81704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eaLnBrk="1" hangingPunct="1"/>
            <a:r>
              <a:rPr lang="en-US" altLang="nl-NL" sz="4000" b="1" kern="0" dirty="0" err="1" smtClean="0">
                <a:solidFill>
                  <a:srgbClr val="FF6600"/>
                </a:solidFill>
                <a:latin typeface="Calibri" panose="020F0502020204030204" pitchFamily="34" charset="0"/>
              </a:rPr>
              <a:t>Cel</a:t>
            </a:r>
            <a:r>
              <a:rPr lang="en-US" altLang="nl-NL" sz="4000" b="1" kern="0" dirty="0" smtClean="0">
                <a:solidFill>
                  <a:srgbClr val="FF6600"/>
                </a:solidFill>
                <a:latin typeface="Calibri" panose="020F0502020204030204" pitchFamily="34" charset="0"/>
              </a:rPr>
              <a:t> </a:t>
            </a:r>
            <a:r>
              <a:rPr lang="en-US" altLang="nl-NL" sz="4000" b="1" kern="0" dirty="0" err="1" smtClean="0">
                <a:solidFill>
                  <a:srgbClr val="FF6600"/>
                </a:solidFill>
                <a:latin typeface="Calibri" panose="020F0502020204030204" pitchFamily="34" charset="0"/>
              </a:rPr>
              <a:t>cyclus</a:t>
            </a:r>
            <a:endParaRPr lang="nl-NL" altLang="nl-NL" sz="3000" b="1" kern="0" dirty="0" smtClean="0">
              <a:solidFill>
                <a:srgbClr val="FF6600"/>
              </a:solidFill>
              <a:latin typeface="Calibri" panose="020F0502020204030204" pitchFamily="34" charset="0"/>
            </a:endParaRPr>
          </a:p>
        </p:txBody>
      </p:sp>
      <p:sp>
        <p:nvSpPr>
          <p:cNvPr id="5" name="Tekstvak 4"/>
          <p:cNvSpPr txBox="1"/>
          <p:nvPr/>
        </p:nvSpPr>
        <p:spPr>
          <a:xfrm>
            <a:off x="412535" y="295978"/>
            <a:ext cx="2693048" cy="4647426"/>
          </a:xfrm>
          <a:prstGeom prst="rect">
            <a:avLst/>
          </a:prstGeom>
          <a:noFill/>
        </p:spPr>
        <p:txBody>
          <a:bodyPr wrap="square" rtlCol="0">
            <a:spAutoFit/>
          </a:bodyPr>
          <a:lstStyle/>
          <a:p>
            <a:r>
              <a:rPr lang="nl-NL" sz="2200" b="1" dirty="0" smtClean="0">
                <a:solidFill>
                  <a:srgbClr val="FF6600"/>
                </a:solidFill>
                <a:latin typeface="Calibri" panose="020F0502020204030204" pitchFamily="34" charset="0"/>
                <a:cs typeface="Calibri" panose="020F0502020204030204" pitchFamily="34" charset="0"/>
              </a:rPr>
              <a:t>Vraag 1:</a:t>
            </a:r>
          </a:p>
          <a:p>
            <a:r>
              <a:rPr lang="nl-NL" dirty="0" smtClean="0">
                <a:latin typeface="Calibri" panose="020F0502020204030204" pitchFamily="34" charset="0"/>
                <a:cs typeface="Calibri" panose="020F0502020204030204" pitchFamily="34" charset="0"/>
              </a:rPr>
              <a:t>Teken deze celcyclus na en vul in op de juiste plek:</a:t>
            </a:r>
          </a:p>
          <a:p>
            <a:r>
              <a:rPr lang="nl-NL" dirty="0" smtClean="0">
                <a:latin typeface="Calibri" panose="020F0502020204030204" pitchFamily="34" charset="0"/>
                <a:cs typeface="Calibri" panose="020F0502020204030204" pitchFamily="34" charset="0"/>
              </a:rPr>
              <a:t>G2</a:t>
            </a:r>
          </a:p>
          <a:p>
            <a:r>
              <a:rPr lang="nl-NL" dirty="0" smtClean="0">
                <a:latin typeface="Calibri" panose="020F0502020204030204" pitchFamily="34" charset="0"/>
                <a:cs typeface="Calibri" panose="020F0502020204030204" pitchFamily="34" charset="0"/>
              </a:rPr>
              <a:t>M</a:t>
            </a:r>
          </a:p>
          <a:p>
            <a:r>
              <a:rPr lang="nl-NL" dirty="0" smtClean="0">
                <a:latin typeface="Calibri" panose="020F0502020204030204" pitchFamily="34" charset="0"/>
                <a:cs typeface="Calibri" panose="020F0502020204030204" pitchFamily="34" charset="0"/>
              </a:rPr>
              <a:t>G1</a:t>
            </a:r>
          </a:p>
          <a:p>
            <a:r>
              <a:rPr lang="nl-NL" dirty="0" smtClean="0">
                <a:latin typeface="Calibri" panose="020F0502020204030204" pitchFamily="34" charset="0"/>
                <a:cs typeface="Calibri" panose="020F0502020204030204" pitchFamily="34" charset="0"/>
              </a:rPr>
              <a:t>S</a:t>
            </a:r>
          </a:p>
          <a:p>
            <a:r>
              <a:rPr lang="nl-NL" dirty="0" smtClean="0">
                <a:latin typeface="Calibri" panose="020F0502020204030204" pitchFamily="34" charset="0"/>
                <a:cs typeface="Calibri" panose="020F0502020204030204" pitchFamily="34" charset="0"/>
              </a:rPr>
              <a:t>G0</a:t>
            </a:r>
          </a:p>
          <a:p>
            <a:endParaRPr lang="nl-NL" dirty="0">
              <a:latin typeface="Calibri" panose="020F0502020204030204" pitchFamily="34" charset="0"/>
              <a:cs typeface="Calibri" panose="020F0502020204030204" pitchFamily="34" charset="0"/>
            </a:endParaRPr>
          </a:p>
          <a:p>
            <a:r>
              <a:rPr lang="nl-NL" sz="2200" b="1" dirty="0" smtClean="0">
                <a:solidFill>
                  <a:srgbClr val="FF6600"/>
                </a:solidFill>
                <a:latin typeface="Calibri" panose="020F0502020204030204" pitchFamily="34" charset="0"/>
                <a:cs typeface="Calibri" panose="020F0502020204030204" pitchFamily="34" charset="0"/>
              </a:rPr>
              <a:t>Vraag 2:</a:t>
            </a:r>
          </a:p>
          <a:p>
            <a:r>
              <a:rPr lang="nl-NL" dirty="0" smtClean="0">
                <a:latin typeface="Calibri" panose="020F0502020204030204" pitchFamily="34" charset="0"/>
                <a:cs typeface="Calibri" panose="020F0502020204030204" pitchFamily="34" charset="0"/>
              </a:rPr>
              <a:t>a) Welke checkpunten worden er respectievelijk weergegeven bij 1, 2 en 3</a:t>
            </a:r>
          </a:p>
          <a:p>
            <a:endParaRPr lang="nl-NL" dirty="0">
              <a:latin typeface="Calibri" panose="020F0502020204030204" pitchFamily="34" charset="0"/>
              <a:cs typeface="Calibri" panose="020F0502020204030204" pitchFamily="34" charset="0"/>
            </a:endParaRPr>
          </a:p>
          <a:p>
            <a:r>
              <a:rPr lang="nl-NL" dirty="0" smtClean="0">
                <a:latin typeface="Calibri" panose="020F0502020204030204" pitchFamily="34" charset="0"/>
                <a:cs typeface="Calibri" panose="020F0502020204030204" pitchFamily="34" charset="0"/>
              </a:rPr>
              <a:t>b) Wat wordt er bij deze punten gecontroleerd</a:t>
            </a:r>
            <a:endParaRPr lang="nl-NL" dirty="0">
              <a:latin typeface="Calibri" panose="020F0502020204030204" pitchFamily="34" charset="0"/>
              <a:cs typeface="Calibri" panose="020F0502020204030204" pitchFamily="34" charset="0"/>
            </a:endParaRPr>
          </a:p>
        </p:txBody>
      </p:sp>
      <p:grpSp>
        <p:nvGrpSpPr>
          <p:cNvPr id="9" name="Groep 8"/>
          <p:cNvGrpSpPr/>
          <p:nvPr/>
        </p:nvGrpSpPr>
        <p:grpSpPr>
          <a:xfrm>
            <a:off x="3546248" y="907505"/>
            <a:ext cx="4693921" cy="3936028"/>
            <a:chOff x="4038599" y="2053292"/>
            <a:chExt cx="4465319" cy="3461683"/>
          </a:xfrm>
        </p:grpSpPr>
        <p:pic>
          <p:nvPicPr>
            <p:cNvPr id="4" name="Afbeelding 3"/>
            <p:cNvPicPr>
              <a:picLocks noChangeAspect="1"/>
            </p:cNvPicPr>
            <p:nvPr/>
          </p:nvPicPr>
          <p:blipFill rotWithShape="1">
            <a:blip r:embed="rId2">
              <a:extLst>
                <a:ext uri="{28A0092B-C50C-407E-A947-70E740481C1C}">
                  <a14:useLocalDpi xmlns:a14="http://schemas.microsoft.com/office/drawing/2010/main" val="0"/>
                </a:ext>
              </a:extLst>
            </a:blip>
            <a:srcRect l="17128" b="26731"/>
            <a:stretch/>
          </p:blipFill>
          <p:spPr>
            <a:xfrm>
              <a:off x="4038599" y="2209800"/>
              <a:ext cx="4465319" cy="3305175"/>
            </a:xfrm>
            <a:prstGeom prst="rect">
              <a:avLst/>
            </a:prstGeom>
          </p:spPr>
        </p:pic>
        <p:sp>
          <p:nvSpPr>
            <p:cNvPr id="6" name="Tekstvak 5"/>
            <p:cNvSpPr txBox="1"/>
            <p:nvPr/>
          </p:nvSpPr>
          <p:spPr>
            <a:xfrm>
              <a:off x="5798022" y="2053292"/>
              <a:ext cx="632149" cy="369332"/>
            </a:xfrm>
            <a:prstGeom prst="rect">
              <a:avLst/>
            </a:prstGeom>
            <a:noFill/>
          </p:spPr>
          <p:txBody>
            <a:bodyPr wrap="square" rtlCol="0">
              <a:spAutoFit/>
            </a:bodyPr>
            <a:lstStyle/>
            <a:p>
              <a:r>
                <a:rPr lang="nl-NL" dirty="0" smtClean="0"/>
                <a:t>1</a:t>
              </a:r>
              <a:endParaRPr lang="nl-NL" dirty="0"/>
            </a:p>
          </p:txBody>
        </p:sp>
        <p:sp>
          <p:nvSpPr>
            <p:cNvPr id="7" name="Tekstvak 6"/>
            <p:cNvSpPr txBox="1"/>
            <p:nvPr/>
          </p:nvSpPr>
          <p:spPr>
            <a:xfrm>
              <a:off x="7419975" y="4648200"/>
              <a:ext cx="790575" cy="369332"/>
            </a:xfrm>
            <a:prstGeom prst="rect">
              <a:avLst/>
            </a:prstGeom>
            <a:noFill/>
          </p:spPr>
          <p:txBody>
            <a:bodyPr wrap="square" rtlCol="0">
              <a:spAutoFit/>
            </a:bodyPr>
            <a:lstStyle/>
            <a:p>
              <a:r>
                <a:rPr lang="nl-NL" dirty="0" smtClean="0"/>
                <a:t>2</a:t>
              </a:r>
              <a:endParaRPr lang="nl-NL" dirty="0"/>
            </a:p>
          </p:txBody>
        </p:sp>
        <p:sp>
          <p:nvSpPr>
            <p:cNvPr id="8" name="Tekstvak 7"/>
            <p:cNvSpPr txBox="1"/>
            <p:nvPr/>
          </p:nvSpPr>
          <p:spPr>
            <a:xfrm>
              <a:off x="6229350" y="5145643"/>
              <a:ext cx="695325" cy="369332"/>
            </a:xfrm>
            <a:prstGeom prst="rect">
              <a:avLst/>
            </a:prstGeom>
            <a:noFill/>
          </p:spPr>
          <p:txBody>
            <a:bodyPr wrap="square" rtlCol="0">
              <a:spAutoFit/>
            </a:bodyPr>
            <a:lstStyle/>
            <a:p>
              <a:r>
                <a:rPr lang="nl-NL" dirty="0" smtClean="0"/>
                <a:t>3</a:t>
              </a:r>
              <a:endParaRPr lang="nl-NL" dirty="0"/>
            </a:p>
          </p:txBody>
        </p:sp>
      </p:grpSp>
      <p:sp>
        <p:nvSpPr>
          <p:cNvPr id="10" name="Tekstvak 9"/>
          <p:cNvSpPr txBox="1"/>
          <p:nvPr/>
        </p:nvSpPr>
        <p:spPr>
          <a:xfrm>
            <a:off x="7129" y="5161281"/>
            <a:ext cx="9121630" cy="492443"/>
          </a:xfrm>
          <a:prstGeom prst="rect">
            <a:avLst/>
          </a:prstGeom>
          <a:noFill/>
          <a:ln w="19050">
            <a:solidFill>
              <a:srgbClr val="FF6600"/>
            </a:solidFill>
          </a:ln>
        </p:spPr>
        <p:txBody>
          <a:bodyPr wrap="square" rtlCol="0">
            <a:spAutoFit/>
          </a:bodyPr>
          <a:lstStyle/>
          <a:p>
            <a:pPr algn="ctr"/>
            <a:r>
              <a:rPr lang="nl-NL" sz="2600" dirty="0" smtClean="0">
                <a:latin typeface="Calibri" panose="020F0502020204030204" pitchFamily="34" charset="0"/>
                <a:cs typeface="Calibri" panose="020F0502020204030204" pitchFamily="34" charset="0"/>
              </a:rPr>
              <a:t>3 minuten antwoord-op-zoek-tijd</a:t>
            </a:r>
            <a:endParaRPr lang="nl-NL" sz="2600" dirty="0">
              <a:latin typeface="Calibri" panose="020F0502020204030204" pitchFamily="34" charset="0"/>
              <a:cs typeface="Calibri" panose="020F0502020204030204" pitchFamily="34" charset="0"/>
            </a:endParaRPr>
          </a:p>
        </p:txBody>
      </p:sp>
      <p:sp>
        <p:nvSpPr>
          <p:cNvPr id="11" name="Rechthoek 10"/>
          <p:cNvSpPr/>
          <p:nvPr/>
        </p:nvSpPr>
        <p:spPr>
          <a:xfrm>
            <a:off x="0" y="6062492"/>
            <a:ext cx="9144000" cy="311746"/>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Rechte verbindingslijn 11"/>
          <p:cNvCxnSpPr/>
          <p:nvPr/>
        </p:nvCxnSpPr>
        <p:spPr>
          <a:xfrm>
            <a:off x="-1" y="5871601"/>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7373" y="5725342"/>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9126792" y="5725342"/>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p:cNvCxnSpPr/>
          <p:nvPr/>
        </p:nvCxnSpPr>
        <p:spPr>
          <a:xfrm>
            <a:off x="2954101" y="5735178"/>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17"/>
          <p:cNvCxnSpPr/>
          <p:nvPr/>
        </p:nvCxnSpPr>
        <p:spPr>
          <a:xfrm>
            <a:off x="5893209" y="573321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64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80000" fill="hold"/>
                                        <p:tgtEl>
                                          <p:spTgt spid="11"/>
                                        </p:tgtEl>
                                        <p:attrNameLst>
                                          <p:attrName>ppt_x</p:attrName>
                                        </p:attrNameLst>
                                      </p:cBhvr>
                                      <p:tavLst>
                                        <p:tav tm="0">
                                          <p:val>
                                            <p:strVal val="0-#ppt_w/2"/>
                                          </p:val>
                                        </p:tav>
                                        <p:tav tm="100000">
                                          <p:val>
                                            <p:strVal val="#ppt_x"/>
                                          </p:val>
                                        </p:tav>
                                      </p:tavLst>
                                    </p:anim>
                                    <p:anim calcmode="lin" valueType="num">
                                      <p:cBhvr additive="base">
                                        <p:cTn id="8" dur="180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8"/>
          <p:cNvSpPr txBox="1">
            <a:spLocks noChangeArrowheads="1"/>
          </p:cNvSpPr>
          <p:nvPr/>
        </p:nvSpPr>
        <p:spPr>
          <a:xfrm>
            <a:off x="457200" y="293300"/>
            <a:ext cx="3079102" cy="81704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eaLnBrk="1" hangingPunct="1"/>
            <a:r>
              <a:rPr lang="en-US" altLang="nl-NL" sz="4000" b="1" kern="0" dirty="0" err="1" smtClean="0">
                <a:solidFill>
                  <a:srgbClr val="FF6600"/>
                </a:solidFill>
                <a:latin typeface="Calibri" panose="020F0502020204030204" pitchFamily="34" charset="0"/>
              </a:rPr>
              <a:t>Cel</a:t>
            </a:r>
            <a:r>
              <a:rPr lang="en-US" altLang="nl-NL" sz="4000" b="1" kern="0" dirty="0" smtClean="0">
                <a:solidFill>
                  <a:srgbClr val="FF6600"/>
                </a:solidFill>
                <a:latin typeface="Calibri" panose="020F0502020204030204" pitchFamily="34" charset="0"/>
              </a:rPr>
              <a:t> </a:t>
            </a:r>
            <a:r>
              <a:rPr lang="en-US" altLang="nl-NL" sz="4000" b="1" kern="0" dirty="0" err="1" smtClean="0">
                <a:solidFill>
                  <a:srgbClr val="FF6600"/>
                </a:solidFill>
                <a:latin typeface="Calibri" panose="020F0502020204030204" pitchFamily="34" charset="0"/>
              </a:rPr>
              <a:t>cyclus</a:t>
            </a:r>
            <a:endParaRPr lang="nl-NL" altLang="nl-NL" sz="3000" b="1" kern="0" dirty="0" smtClean="0">
              <a:solidFill>
                <a:srgbClr val="FF6600"/>
              </a:solidFill>
              <a:latin typeface="Calibri" panose="020F0502020204030204" pitchFamily="34" charset="0"/>
            </a:endParaRP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172" y="1041008"/>
            <a:ext cx="6756889" cy="5405511"/>
          </a:xfrm>
          <a:prstGeom prst="rect">
            <a:avLst/>
          </a:prstGeom>
        </p:spPr>
      </p:pic>
      <p:sp>
        <p:nvSpPr>
          <p:cNvPr id="5" name="Rechthoek 4"/>
          <p:cNvSpPr/>
          <p:nvPr/>
        </p:nvSpPr>
        <p:spPr>
          <a:xfrm>
            <a:off x="1631467" y="6446519"/>
            <a:ext cx="1646306"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24.5</a:t>
            </a:r>
            <a:endParaRPr lang="nl-NL" sz="1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8"/>
          <p:cNvSpPr txBox="1">
            <a:spLocks noChangeArrowheads="1"/>
          </p:cNvSpPr>
          <p:nvPr/>
        </p:nvSpPr>
        <p:spPr>
          <a:xfrm>
            <a:off x="457200" y="293300"/>
            <a:ext cx="3079102" cy="81704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eaLnBrk="1" hangingPunct="1"/>
            <a:r>
              <a:rPr lang="en-US" altLang="nl-NL" sz="4000" b="1" kern="0" dirty="0" err="1" smtClean="0">
                <a:solidFill>
                  <a:srgbClr val="FF6600"/>
                </a:solidFill>
                <a:latin typeface="Calibri" panose="020F0502020204030204" pitchFamily="34" charset="0"/>
              </a:rPr>
              <a:t>Cel</a:t>
            </a:r>
            <a:r>
              <a:rPr lang="en-US" altLang="nl-NL" sz="4000" b="1" kern="0" dirty="0" smtClean="0">
                <a:solidFill>
                  <a:srgbClr val="FF6600"/>
                </a:solidFill>
                <a:latin typeface="Calibri" panose="020F0502020204030204" pitchFamily="34" charset="0"/>
              </a:rPr>
              <a:t> </a:t>
            </a:r>
            <a:r>
              <a:rPr lang="en-US" altLang="nl-NL" sz="4000" b="1" kern="0" dirty="0" err="1" smtClean="0">
                <a:solidFill>
                  <a:srgbClr val="FF6600"/>
                </a:solidFill>
                <a:latin typeface="Calibri" panose="020F0502020204030204" pitchFamily="34" charset="0"/>
              </a:rPr>
              <a:t>cyclus</a:t>
            </a:r>
            <a:endParaRPr lang="nl-NL" altLang="nl-NL" sz="3000" b="1" kern="0" dirty="0" smtClean="0">
              <a:solidFill>
                <a:srgbClr val="FF6600"/>
              </a:solidFill>
              <a:latin typeface="Calibri" panose="020F0502020204030204" pitchFamily="34" charset="0"/>
            </a:endParaRPr>
          </a:p>
        </p:txBody>
      </p:sp>
      <p:pic>
        <p:nvPicPr>
          <p:cNvPr id="2" name="Afbeelding 1"/>
          <p:cNvPicPr>
            <a:picLocks noChangeAspect="1"/>
          </p:cNvPicPr>
          <p:nvPr/>
        </p:nvPicPr>
        <p:blipFill>
          <a:blip r:embed="rId2"/>
          <a:stretch>
            <a:fillRect/>
          </a:stretch>
        </p:blipFill>
        <p:spPr>
          <a:xfrm>
            <a:off x="322729" y="1845832"/>
            <a:ext cx="8513641" cy="404398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Bulgaria had highest death rate in the EU in 2017 – Eurostat | The Sofia  Glo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080" y="132070"/>
            <a:ext cx="6118617" cy="6557118"/>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288388" y="393895"/>
            <a:ext cx="1695157" cy="954107"/>
          </a:xfrm>
          <a:prstGeom prst="rect">
            <a:avLst/>
          </a:prstGeom>
          <a:noFill/>
        </p:spPr>
        <p:txBody>
          <a:bodyPr wrap="square" rtlCol="0">
            <a:spAutoFit/>
          </a:bodyPr>
          <a:lstStyle/>
          <a:p>
            <a:r>
              <a:rPr lang="nl-NL" sz="2800" b="1" dirty="0" smtClean="0">
                <a:solidFill>
                  <a:srgbClr val="FF6600"/>
                </a:solidFill>
                <a:latin typeface="Calibri" panose="020F0502020204030204" pitchFamily="34" charset="0"/>
                <a:cs typeface="Calibri" panose="020F0502020204030204" pitchFamily="34" charset="0"/>
              </a:rPr>
              <a:t>Europa 2017</a:t>
            </a:r>
            <a:endParaRPr lang="nl-NL" sz="28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41743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28"/>
          <p:cNvSpPr txBox="1">
            <a:spLocks noChangeArrowheads="1"/>
          </p:cNvSpPr>
          <p:nvPr/>
        </p:nvSpPr>
        <p:spPr>
          <a:xfrm>
            <a:off x="396240" y="179000"/>
            <a:ext cx="3079102" cy="81704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eaLnBrk="1" hangingPunct="1"/>
            <a:r>
              <a:rPr lang="en-US" altLang="nl-NL" sz="4000" b="1" kern="0" dirty="0" err="1" smtClean="0">
                <a:solidFill>
                  <a:srgbClr val="FF6600"/>
                </a:solidFill>
                <a:latin typeface="Calibri" panose="020F0502020204030204" pitchFamily="34" charset="0"/>
              </a:rPr>
              <a:t>Cel</a:t>
            </a:r>
            <a:r>
              <a:rPr lang="en-US" altLang="nl-NL" sz="4000" b="1" kern="0" dirty="0" smtClean="0">
                <a:solidFill>
                  <a:srgbClr val="FF6600"/>
                </a:solidFill>
                <a:latin typeface="Calibri" panose="020F0502020204030204" pitchFamily="34" charset="0"/>
              </a:rPr>
              <a:t> </a:t>
            </a:r>
            <a:r>
              <a:rPr lang="en-US" altLang="nl-NL" sz="4000" b="1" kern="0" dirty="0" err="1" smtClean="0">
                <a:solidFill>
                  <a:srgbClr val="FF6600"/>
                </a:solidFill>
                <a:latin typeface="Calibri" panose="020F0502020204030204" pitchFamily="34" charset="0"/>
              </a:rPr>
              <a:t>cyclus</a:t>
            </a:r>
            <a:endParaRPr lang="nl-NL" altLang="nl-NL" sz="3000" b="1" kern="0" dirty="0" smtClean="0">
              <a:solidFill>
                <a:srgbClr val="FF6600"/>
              </a:solidFill>
              <a:latin typeface="Calibri" panose="020F0502020204030204" pitchFamily="34" charset="0"/>
            </a:endParaRPr>
          </a:p>
        </p:txBody>
      </p:sp>
      <p:sp>
        <p:nvSpPr>
          <p:cNvPr id="3" name="Tekstvak 2"/>
          <p:cNvSpPr txBox="1"/>
          <p:nvPr/>
        </p:nvSpPr>
        <p:spPr>
          <a:xfrm>
            <a:off x="4975860" y="6336767"/>
            <a:ext cx="3512820" cy="369332"/>
          </a:xfrm>
          <a:prstGeom prst="rect">
            <a:avLst/>
          </a:prstGeom>
          <a:noFill/>
        </p:spPr>
        <p:txBody>
          <a:bodyPr wrap="square" rtlCol="0">
            <a:spAutoFit/>
          </a:bodyPr>
          <a:lstStyle/>
          <a:p>
            <a:r>
              <a:rPr lang="nl-NL" dirty="0" err="1" smtClean="0">
                <a:latin typeface="Calibri" panose="020F0502020204030204" pitchFamily="34" charset="0"/>
                <a:cs typeface="Calibri" panose="020F0502020204030204" pitchFamily="34" charset="0"/>
              </a:rPr>
              <a:t>Cdk</a:t>
            </a:r>
            <a:r>
              <a:rPr lang="nl-NL" dirty="0" smtClean="0">
                <a:latin typeface="Calibri" panose="020F0502020204030204" pitchFamily="34" charset="0"/>
                <a:cs typeface="Calibri" panose="020F0502020204030204" pitchFamily="34" charset="0"/>
              </a:rPr>
              <a:t> = </a:t>
            </a:r>
            <a:r>
              <a:rPr lang="nl-NL" dirty="0" err="1" smtClean="0">
                <a:latin typeface="Calibri" panose="020F0502020204030204" pitchFamily="34" charset="0"/>
                <a:cs typeface="Calibri" panose="020F0502020204030204" pitchFamily="34" charset="0"/>
              </a:rPr>
              <a:t>cyclin-dependent</a:t>
            </a:r>
            <a:r>
              <a:rPr lang="nl-NL" dirty="0" smtClean="0">
                <a:latin typeface="Calibri" panose="020F0502020204030204" pitchFamily="34" charset="0"/>
                <a:cs typeface="Calibri" panose="020F0502020204030204" pitchFamily="34" charset="0"/>
              </a:rPr>
              <a:t> kinase</a:t>
            </a:r>
            <a:endParaRPr lang="nl-NL" dirty="0">
              <a:latin typeface="Calibri" panose="020F0502020204030204" pitchFamily="34" charset="0"/>
              <a:cs typeface="Calibri" panose="020F0502020204030204" pitchFamily="34" charset="0"/>
            </a:endParaRPr>
          </a:p>
        </p:txBody>
      </p:sp>
      <p:grpSp>
        <p:nvGrpSpPr>
          <p:cNvPr id="8" name="Groep 7"/>
          <p:cNvGrpSpPr/>
          <p:nvPr/>
        </p:nvGrpSpPr>
        <p:grpSpPr>
          <a:xfrm>
            <a:off x="542813" y="843643"/>
            <a:ext cx="8301318" cy="3585482"/>
            <a:chOff x="542813" y="843643"/>
            <a:chExt cx="8301318" cy="3585482"/>
          </a:xfrm>
        </p:grpSpPr>
        <p:pic>
          <p:nvPicPr>
            <p:cNvPr id="2" name="Afbeelding 1"/>
            <p:cNvPicPr>
              <a:picLocks noChangeAspect="1"/>
            </p:cNvPicPr>
            <p:nvPr/>
          </p:nvPicPr>
          <p:blipFill rotWithShape="1">
            <a:blip r:embed="rId2"/>
            <a:srcRect l="3922" t="18899" r="5295" b="34930"/>
            <a:stretch/>
          </p:blipFill>
          <p:spPr>
            <a:xfrm>
              <a:off x="542813" y="843643"/>
              <a:ext cx="8301318" cy="3166382"/>
            </a:xfrm>
            <a:prstGeom prst="rect">
              <a:avLst/>
            </a:prstGeom>
          </p:spPr>
        </p:pic>
        <p:sp>
          <p:nvSpPr>
            <p:cNvPr id="4" name="Rechthoek 3"/>
            <p:cNvSpPr/>
            <p:nvPr/>
          </p:nvSpPr>
          <p:spPr>
            <a:xfrm>
              <a:off x="2600325" y="3457575"/>
              <a:ext cx="1209675" cy="695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5818784" y="3733800"/>
              <a:ext cx="1372591" cy="695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5" name="Afbeelding 4"/>
          <p:cNvPicPr>
            <a:picLocks noChangeAspect="1"/>
          </p:cNvPicPr>
          <p:nvPr/>
        </p:nvPicPr>
        <p:blipFill rotWithShape="1">
          <a:blip r:embed="rId2"/>
          <a:srcRect l="3922" t="18898" r="5295" b="4893"/>
          <a:stretch/>
        </p:blipFill>
        <p:spPr>
          <a:xfrm>
            <a:off x="542813" y="842923"/>
            <a:ext cx="8301318" cy="5226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8"/>
          <p:cNvSpPr txBox="1">
            <a:spLocks noChangeArrowheads="1"/>
          </p:cNvSpPr>
          <p:nvPr/>
        </p:nvSpPr>
        <p:spPr>
          <a:xfrm>
            <a:off x="457200" y="163472"/>
            <a:ext cx="3079102" cy="81704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eaLnBrk="1" hangingPunct="1"/>
            <a:r>
              <a:rPr lang="en-US" altLang="nl-NL" sz="4000" b="1" kern="0" dirty="0" err="1" smtClean="0">
                <a:solidFill>
                  <a:srgbClr val="FF6600"/>
                </a:solidFill>
                <a:latin typeface="Calibri" panose="020F0502020204030204" pitchFamily="34" charset="0"/>
              </a:rPr>
              <a:t>Cel</a:t>
            </a:r>
            <a:r>
              <a:rPr lang="en-US" altLang="nl-NL" sz="4000" b="1" kern="0" dirty="0" smtClean="0">
                <a:solidFill>
                  <a:srgbClr val="FF6600"/>
                </a:solidFill>
                <a:latin typeface="Calibri" panose="020F0502020204030204" pitchFamily="34" charset="0"/>
              </a:rPr>
              <a:t> </a:t>
            </a:r>
            <a:r>
              <a:rPr lang="en-US" altLang="nl-NL" sz="4000" b="1" kern="0" dirty="0" err="1" smtClean="0">
                <a:solidFill>
                  <a:srgbClr val="FF6600"/>
                </a:solidFill>
                <a:latin typeface="Calibri" panose="020F0502020204030204" pitchFamily="34" charset="0"/>
              </a:rPr>
              <a:t>cyclus</a:t>
            </a:r>
            <a:endParaRPr lang="nl-NL" altLang="nl-NL" sz="3000" b="1" kern="0" dirty="0" smtClean="0">
              <a:solidFill>
                <a:srgbClr val="FF6600"/>
              </a:solidFill>
              <a:latin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2101808"/>
            <a:ext cx="7669276" cy="4611412"/>
          </a:xfrm>
          <a:prstGeom prst="rect">
            <a:avLst/>
          </a:prstGeom>
        </p:spPr>
      </p:pic>
      <p:sp>
        <p:nvSpPr>
          <p:cNvPr id="3" name="Tekstvak 2"/>
          <p:cNvSpPr txBox="1"/>
          <p:nvPr/>
        </p:nvSpPr>
        <p:spPr>
          <a:xfrm>
            <a:off x="457200" y="978050"/>
            <a:ext cx="8374380" cy="938719"/>
          </a:xfrm>
          <a:prstGeom prst="rect">
            <a:avLst/>
          </a:prstGeom>
          <a:noFill/>
        </p:spPr>
        <p:txBody>
          <a:bodyPr wrap="square" rtlCol="0">
            <a:spAutoFit/>
          </a:bodyPr>
          <a:lstStyle/>
          <a:p>
            <a:pPr eaLnBrk="1" hangingPunct="1">
              <a:spcBef>
                <a:spcPct val="50000"/>
              </a:spcBef>
              <a:buFontTx/>
              <a:buNone/>
            </a:pPr>
            <a:r>
              <a:rPr lang="nl-NL" altLang="nl-NL" sz="2200" dirty="0" smtClean="0">
                <a:latin typeface="Calibri" panose="020F0502020204030204" pitchFamily="34" charset="0"/>
                <a:cs typeface="Calibri" panose="020F0502020204030204" pitchFamily="34" charset="0"/>
              </a:rPr>
              <a:t>- Aanwezigheid </a:t>
            </a:r>
            <a:r>
              <a:rPr lang="nl-NL" altLang="nl-NL" sz="2200" dirty="0">
                <a:latin typeface="Calibri" panose="020F0502020204030204" pitchFamily="34" charset="0"/>
                <a:cs typeface="Calibri" panose="020F0502020204030204" pitchFamily="34" charset="0"/>
              </a:rPr>
              <a:t>van verschillende </a:t>
            </a:r>
            <a:r>
              <a:rPr lang="nl-NL" altLang="nl-NL" sz="2200" u="sng" dirty="0" err="1">
                <a:latin typeface="Calibri" panose="020F0502020204030204" pitchFamily="34" charset="0"/>
                <a:cs typeface="Calibri" panose="020F0502020204030204" pitchFamily="34" charset="0"/>
              </a:rPr>
              <a:t>cyclines</a:t>
            </a:r>
            <a:r>
              <a:rPr lang="nl-NL" altLang="nl-NL" sz="2200" dirty="0">
                <a:latin typeface="Calibri" panose="020F0502020204030204" pitchFamily="34" charset="0"/>
                <a:cs typeface="Calibri" panose="020F0502020204030204" pitchFamily="34" charset="0"/>
              </a:rPr>
              <a:t> tijdens de celcyclus </a:t>
            </a:r>
            <a:r>
              <a:rPr lang="nl-NL" altLang="nl-NL" sz="2200" u="sng" dirty="0">
                <a:latin typeface="Calibri" panose="020F0502020204030204" pitchFamily="34" charset="0"/>
                <a:cs typeface="Calibri" panose="020F0502020204030204" pitchFamily="34" charset="0"/>
              </a:rPr>
              <a:t>varieert</a:t>
            </a:r>
          </a:p>
          <a:p>
            <a:pPr eaLnBrk="1" hangingPunct="1">
              <a:spcBef>
                <a:spcPct val="50000"/>
              </a:spcBef>
              <a:buFontTx/>
              <a:buNone/>
            </a:pPr>
            <a:r>
              <a:rPr lang="nl-NL" altLang="nl-NL" sz="2200" dirty="0" smtClean="0">
                <a:latin typeface="Calibri" panose="020F0502020204030204" pitchFamily="34" charset="0"/>
                <a:cs typeface="Calibri" panose="020F0502020204030204" pitchFamily="34" charset="0"/>
              </a:rPr>
              <a:t>- Aanwezigheid </a:t>
            </a:r>
            <a:r>
              <a:rPr lang="nl-NL" altLang="nl-NL" sz="2200" dirty="0">
                <a:latin typeface="Calibri" panose="020F0502020204030204" pitchFamily="34" charset="0"/>
                <a:cs typeface="Calibri" panose="020F0502020204030204" pitchFamily="34" charset="0"/>
              </a:rPr>
              <a:t>van </a:t>
            </a:r>
            <a:r>
              <a:rPr lang="nl-NL" altLang="nl-NL" sz="2200" u="sng" dirty="0" err="1" smtClean="0">
                <a:latin typeface="Calibri" panose="020F0502020204030204" pitchFamily="34" charset="0"/>
                <a:cs typeface="Calibri" panose="020F0502020204030204" pitchFamily="34" charset="0"/>
              </a:rPr>
              <a:t>cycline</a:t>
            </a:r>
            <a:r>
              <a:rPr lang="nl-NL" altLang="nl-NL" sz="2200" u="sng" dirty="0" smtClean="0">
                <a:latin typeface="Calibri" panose="020F0502020204030204" pitchFamily="34" charset="0"/>
                <a:cs typeface="Calibri" panose="020F0502020204030204" pitchFamily="34" charset="0"/>
              </a:rPr>
              <a:t> afhankelijke </a:t>
            </a:r>
            <a:r>
              <a:rPr lang="nl-NL" altLang="nl-NL" sz="2200" u="sng" dirty="0" err="1" smtClean="0">
                <a:latin typeface="Calibri" panose="020F0502020204030204" pitchFamily="34" charset="0"/>
                <a:cs typeface="Calibri" panose="020F0502020204030204" pitchFamily="34" charset="0"/>
              </a:rPr>
              <a:t>kinases</a:t>
            </a:r>
            <a:r>
              <a:rPr lang="nl-NL" altLang="nl-NL" sz="2200" u="sng" dirty="0" smtClean="0">
                <a:latin typeface="Calibri" panose="020F0502020204030204" pitchFamily="34" charset="0"/>
                <a:cs typeface="Calibri" panose="020F0502020204030204" pitchFamily="34" charset="0"/>
              </a:rPr>
              <a:t> (</a:t>
            </a:r>
            <a:r>
              <a:rPr lang="nl-NL" altLang="nl-NL" sz="2200" u="sng" dirty="0" err="1" smtClean="0">
                <a:latin typeface="Calibri" panose="020F0502020204030204" pitchFamily="34" charset="0"/>
                <a:cs typeface="Calibri" panose="020F0502020204030204" pitchFamily="34" charset="0"/>
              </a:rPr>
              <a:t>Cdk’s</a:t>
            </a:r>
            <a:r>
              <a:rPr lang="nl-NL" altLang="nl-NL" sz="2200" u="sng" dirty="0" smtClean="0">
                <a:latin typeface="Calibri" panose="020F0502020204030204" pitchFamily="34" charset="0"/>
                <a:cs typeface="Calibri" panose="020F0502020204030204" pitchFamily="34" charset="0"/>
              </a:rPr>
              <a:t>) </a:t>
            </a:r>
            <a:r>
              <a:rPr lang="nl-NL" altLang="nl-NL" sz="2200" dirty="0">
                <a:latin typeface="Calibri" panose="020F0502020204030204" pitchFamily="34" charset="0"/>
                <a:cs typeface="Calibri" panose="020F0502020204030204" pitchFamily="34" charset="0"/>
              </a:rPr>
              <a:t>is </a:t>
            </a:r>
            <a:r>
              <a:rPr lang="nl-NL" altLang="nl-NL" sz="2200" u="sng" dirty="0" smtClean="0">
                <a:latin typeface="Calibri" panose="020F0502020204030204" pitchFamily="34" charset="0"/>
                <a:cs typeface="Calibri" panose="020F0502020204030204" pitchFamily="34" charset="0"/>
              </a:rPr>
              <a:t>stabiel</a:t>
            </a:r>
            <a:endParaRPr lang="en-GB" altLang="nl-NL" sz="2200" u="sng" dirty="0">
              <a:latin typeface="Calibri" panose="020F0502020204030204" pitchFamily="34" charset="0"/>
              <a:cs typeface="Calibri" panose="020F0502020204030204" pitchFamily="34" charset="0"/>
            </a:endParaRPr>
          </a:p>
        </p:txBody>
      </p:sp>
      <p:sp>
        <p:nvSpPr>
          <p:cNvPr id="5" name="Rechthoek 4"/>
          <p:cNvSpPr/>
          <p:nvPr/>
        </p:nvSpPr>
        <p:spPr>
          <a:xfrm>
            <a:off x="7596554" y="6466999"/>
            <a:ext cx="1287194"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24.6</a:t>
            </a:r>
            <a:endParaRPr lang="nl-NL" sz="1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56956"/>
            <a:ext cx="8229600" cy="1143000"/>
          </a:xfrm>
        </p:spPr>
        <p:txBody>
          <a:bodyPr>
            <a:normAutofit/>
          </a:bodyPr>
          <a:lstStyle/>
          <a:p>
            <a:pPr algn="l"/>
            <a:r>
              <a:rPr lang="nl-NL" sz="3600" b="1" dirty="0" smtClean="0">
                <a:solidFill>
                  <a:srgbClr val="FF6600"/>
                </a:solidFill>
                <a:latin typeface="Calibri" panose="020F0502020204030204" pitchFamily="34" charset="0"/>
                <a:cs typeface="Calibri" panose="020F0502020204030204" pitchFamily="34" charset="0"/>
              </a:rPr>
              <a:t>Celcyclus: </a:t>
            </a:r>
            <a:r>
              <a:rPr lang="nl-NL" sz="3600" b="1" dirty="0" err="1" smtClean="0">
                <a:solidFill>
                  <a:srgbClr val="FF6600"/>
                </a:solidFill>
                <a:latin typeface="Calibri" panose="020F0502020204030204" pitchFamily="34" charset="0"/>
                <a:cs typeface="Calibri" panose="020F0502020204030204" pitchFamily="34" charset="0"/>
              </a:rPr>
              <a:t>Cyclines</a:t>
            </a:r>
            <a:r>
              <a:rPr lang="nl-NL" sz="3600" b="1" dirty="0" smtClean="0">
                <a:solidFill>
                  <a:srgbClr val="FF6600"/>
                </a:solidFill>
                <a:latin typeface="Calibri" panose="020F0502020204030204" pitchFamily="34" charset="0"/>
                <a:cs typeface="Calibri" panose="020F0502020204030204" pitchFamily="34" charset="0"/>
              </a:rPr>
              <a:t> </a:t>
            </a:r>
            <a:r>
              <a:rPr lang="nl-NL" sz="3600" b="1" dirty="0">
                <a:solidFill>
                  <a:srgbClr val="FF6600"/>
                </a:solidFill>
                <a:latin typeface="Calibri" panose="020F0502020204030204" pitchFamily="34" charset="0"/>
                <a:cs typeface="Calibri" panose="020F0502020204030204" pitchFamily="34" charset="0"/>
              </a:rPr>
              <a:t>en </a:t>
            </a:r>
            <a:r>
              <a:rPr lang="nl-NL" sz="3600" b="1" dirty="0" err="1">
                <a:solidFill>
                  <a:srgbClr val="FF6600"/>
                </a:solidFill>
                <a:latin typeface="Calibri" panose="020F0502020204030204" pitchFamily="34" charset="0"/>
                <a:cs typeface="Calibri" panose="020F0502020204030204" pitchFamily="34" charset="0"/>
              </a:rPr>
              <a:t>CDK’s</a:t>
            </a:r>
            <a:endParaRPr lang="nl-NL" sz="3600" b="1" dirty="0">
              <a:solidFill>
                <a:srgbClr val="FF6600"/>
              </a:solidFill>
              <a:latin typeface="Calibri" panose="020F0502020204030204" pitchFamily="34" charset="0"/>
              <a:cs typeface="Calibri" panose="020F0502020204030204" pitchFamily="34" charset="0"/>
            </a:endParaRPr>
          </a:p>
        </p:txBody>
      </p:sp>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414717"/>
            <a:ext cx="5261644" cy="317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ep 13"/>
          <p:cNvGrpSpPr/>
          <p:nvPr/>
        </p:nvGrpSpPr>
        <p:grpSpPr>
          <a:xfrm>
            <a:off x="539552" y="2990554"/>
            <a:ext cx="4176464" cy="3175622"/>
            <a:chOff x="539552" y="2990554"/>
            <a:chExt cx="4176464" cy="3175622"/>
          </a:xfrm>
        </p:grpSpPr>
        <p:sp>
          <p:nvSpPr>
            <p:cNvPr id="7" name="Tekstvak 6"/>
            <p:cNvSpPr txBox="1"/>
            <p:nvPr/>
          </p:nvSpPr>
          <p:spPr>
            <a:xfrm>
              <a:off x="539552" y="5150513"/>
              <a:ext cx="4176464" cy="1015663"/>
            </a:xfrm>
            <a:prstGeom prst="rect">
              <a:avLst/>
            </a:prstGeom>
            <a:noFill/>
          </p:spPr>
          <p:txBody>
            <a:bodyPr wrap="square" rtlCol="0">
              <a:spAutoFit/>
            </a:bodyPr>
            <a:lstStyle/>
            <a:p>
              <a:r>
                <a:rPr lang="nl-NL" sz="2000" dirty="0">
                  <a:latin typeface="Calibri" panose="020F0502020204030204" pitchFamily="34" charset="0"/>
                  <a:cs typeface="Calibri" panose="020F0502020204030204" pitchFamily="34" charset="0"/>
                </a:rPr>
                <a:t>CyclinD2/CDK4: activeren transcriptie van </a:t>
              </a:r>
              <a:r>
                <a:rPr lang="nl-NL" sz="2000" dirty="0" smtClean="0">
                  <a:latin typeface="Calibri" panose="020F0502020204030204" pitchFamily="34" charset="0"/>
                  <a:cs typeface="Calibri" panose="020F0502020204030204" pitchFamily="34" charset="0"/>
                </a:rPr>
                <a:t>bv. ??</a:t>
              </a:r>
            </a:p>
            <a:p>
              <a:r>
                <a:rPr lang="nl-NL" sz="2000" dirty="0">
                  <a:latin typeface="Calibri" panose="020F0502020204030204" pitchFamily="34" charset="0"/>
                  <a:cs typeface="Calibri" panose="020F0502020204030204" pitchFamily="34" charset="0"/>
                </a:rPr>
                <a:t>	</a:t>
              </a:r>
            </a:p>
          </p:txBody>
        </p:sp>
        <p:cxnSp>
          <p:nvCxnSpPr>
            <p:cNvPr id="9" name="Rechte verbindingslijn met pijl 8"/>
            <p:cNvCxnSpPr/>
            <p:nvPr/>
          </p:nvCxnSpPr>
          <p:spPr>
            <a:xfrm flipV="1">
              <a:off x="1403648" y="2990554"/>
              <a:ext cx="792088" cy="19599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5" name="Rechthoek 4"/>
          <p:cNvSpPr/>
          <p:nvPr/>
        </p:nvSpPr>
        <p:spPr>
          <a:xfrm>
            <a:off x="1799692" y="5719900"/>
            <a:ext cx="2916324" cy="1015663"/>
          </a:xfrm>
          <a:prstGeom prst="rect">
            <a:avLst/>
          </a:prstGeom>
        </p:spPr>
        <p:txBody>
          <a:bodyPr wrap="square">
            <a:spAutoFit/>
          </a:bodyPr>
          <a:lstStyle/>
          <a:p>
            <a:pPr marL="285750" indent="-285750">
              <a:buFontTx/>
              <a:buChar char="-"/>
            </a:pPr>
            <a:r>
              <a:rPr lang="nl-NL" sz="2000" dirty="0" smtClean="0">
                <a:latin typeface="Calibri" panose="020F0502020204030204" pitchFamily="34" charset="0"/>
                <a:cs typeface="Calibri" panose="020F0502020204030204" pitchFamily="34" charset="0"/>
              </a:rPr>
              <a:t>DNA-polymerase </a:t>
            </a:r>
          </a:p>
          <a:p>
            <a:pPr marL="285750" indent="-285750">
              <a:buFontTx/>
              <a:buChar char="-"/>
            </a:pPr>
            <a:r>
              <a:rPr lang="nl-NL" sz="2000" dirty="0" err="1" smtClean="0">
                <a:latin typeface="Calibri" panose="020F0502020204030204" pitchFamily="34" charset="0"/>
                <a:cs typeface="Calibri" panose="020F0502020204030204" pitchFamily="34" charset="0"/>
              </a:rPr>
              <a:t>Ligase</a:t>
            </a:r>
            <a:endParaRPr lang="nl-NL" sz="2000" dirty="0" smtClean="0">
              <a:latin typeface="Calibri" panose="020F0502020204030204" pitchFamily="34" charset="0"/>
              <a:cs typeface="Calibri" panose="020F0502020204030204" pitchFamily="34" charset="0"/>
            </a:endParaRPr>
          </a:p>
          <a:p>
            <a:pPr marL="285750" indent="-285750">
              <a:buFontTx/>
              <a:buChar char="-"/>
            </a:pPr>
            <a:r>
              <a:rPr lang="nl-NL" sz="2000" dirty="0" smtClean="0">
                <a:latin typeface="Calibri" panose="020F0502020204030204" pitchFamily="34" charset="0"/>
                <a:cs typeface="Calibri" panose="020F0502020204030204" pitchFamily="34" charset="0"/>
              </a:rPr>
              <a:t>….</a:t>
            </a:r>
            <a:endParaRPr lang="nl-NL" sz="2000" dirty="0">
              <a:latin typeface="Calibri" panose="020F0502020204030204" pitchFamily="34" charset="0"/>
              <a:cs typeface="Calibri" panose="020F0502020204030204" pitchFamily="34" charset="0"/>
            </a:endParaRPr>
          </a:p>
        </p:txBody>
      </p:sp>
      <p:sp>
        <p:nvSpPr>
          <p:cNvPr id="10" name="Rechthoek 9"/>
          <p:cNvSpPr/>
          <p:nvPr/>
        </p:nvSpPr>
        <p:spPr>
          <a:xfrm>
            <a:off x="4600135" y="4305761"/>
            <a:ext cx="900333"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24.6</a:t>
            </a:r>
            <a:endParaRPr lang="nl-NL" sz="1000" dirty="0">
              <a:latin typeface="Calibri" panose="020F0502020204030204" pitchFamily="34" charset="0"/>
              <a:cs typeface="Calibri" panose="020F0502020204030204" pitchFamily="34" charset="0"/>
            </a:endParaRPr>
          </a:p>
        </p:txBody>
      </p:sp>
      <p:grpSp>
        <p:nvGrpSpPr>
          <p:cNvPr id="12" name="Groep 11"/>
          <p:cNvGrpSpPr/>
          <p:nvPr/>
        </p:nvGrpSpPr>
        <p:grpSpPr>
          <a:xfrm>
            <a:off x="5613009" y="1399983"/>
            <a:ext cx="3497270" cy="5341244"/>
            <a:chOff x="5613009" y="1399983"/>
            <a:chExt cx="3497270" cy="5341244"/>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843" y="1399983"/>
              <a:ext cx="3391436" cy="2995034"/>
            </a:xfrm>
            <a:prstGeom prst="rect">
              <a:avLst/>
            </a:prstGeom>
          </p:spPr>
        </p:pic>
        <p:sp>
          <p:nvSpPr>
            <p:cNvPr id="11" name="Rechthoek 10"/>
            <p:cNvSpPr/>
            <p:nvPr/>
          </p:nvSpPr>
          <p:spPr>
            <a:xfrm>
              <a:off x="5613009" y="6341117"/>
              <a:ext cx="3383280" cy="400110"/>
            </a:xfrm>
            <a:prstGeom prst="rect">
              <a:avLst/>
            </a:prstGeom>
          </p:spPr>
          <p:txBody>
            <a:bodyPr wrap="square">
              <a:spAutoFit/>
            </a:bodyPr>
            <a:lstStyle/>
            <a:p>
              <a:r>
                <a:rPr lang="nl-NL" sz="1000" dirty="0">
                  <a:latin typeface="Calibri" panose="020F0502020204030204" pitchFamily="34" charset="0"/>
                  <a:cs typeface="Calibri" panose="020F0502020204030204" pitchFamily="34" charset="0"/>
                </a:rPr>
                <a:t>https://www.researchgate.net/publication/43667823_The_Role_of_LIN9_in_Mouse_Development</a:t>
              </a:r>
            </a:p>
          </p:txBody>
        </p:sp>
      </p:grpSp>
      <p:grpSp>
        <p:nvGrpSpPr>
          <p:cNvPr id="13" name="Groep 12"/>
          <p:cNvGrpSpPr/>
          <p:nvPr/>
        </p:nvGrpSpPr>
        <p:grpSpPr>
          <a:xfrm>
            <a:off x="6948264" y="618854"/>
            <a:ext cx="2145045" cy="1225970"/>
            <a:chOff x="6948264" y="618854"/>
            <a:chExt cx="2145045" cy="1225970"/>
          </a:xfrm>
        </p:grpSpPr>
        <p:sp>
          <p:nvSpPr>
            <p:cNvPr id="3" name="Tekstvak 2"/>
            <p:cNvSpPr txBox="1"/>
            <p:nvPr/>
          </p:nvSpPr>
          <p:spPr>
            <a:xfrm>
              <a:off x="7387457" y="618854"/>
              <a:ext cx="1705852" cy="707886"/>
            </a:xfrm>
            <a:prstGeom prst="rect">
              <a:avLst/>
            </a:prstGeom>
            <a:noFill/>
          </p:spPr>
          <p:txBody>
            <a:bodyPr wrap="none" rtlCol="0">
              <a:spAutoFit/>
            </a:bodyPr>
            <a:lstStyle/>
            <a:p>
              <a:r>
                <a:rPr lang="nl-NL" sz="2000" dirty="0" err="1">
                  <a:latin typeface="Calibri" panose="020F0502020204030204" pitchFamily="34" charset="0"/>
                  <a:cs typeface="Calibri" panose="020F0502020204030204" pitchFamily="34" charset="0"/>
                </a:rPr>
                <a:t>CyclinB</a:t>
              </a:r>
              <a:r>
                <a:rPr lang="nl-NL" sz="2000" dirty="0">
                  <a:latin typeface="Calibri" panose="020F0502020204030204" pitchFamily="34" charset="0"/>
                  <a:cs typeface="Calibri" panose="020F0502020204030204" pitchFamily="34" charset="0"/>
                </a:rPr>
                <a:t>/CDK1 </a:t>
              </a:r>
            </a:p>
            <a:p>
              <a:r>
                <a:rPr lang="nl-NL" sz="2000" dirty="0">
                  <a:latin typeface="Calibri" panose="020F0502020204030204" pitchFamily="34" charset="0"/>
                  <a:cs typeface="Calibri" panose="020F0502020204030204" pitchFamily="34" charset="0"/>
                </a:rPr>
                <a:t>zorgt voor?</a:t>
              </a:r>
            </a:p>
          </p:txBody>
        </p:sp>
        <p:cxnSp>
          <p:nvCxnSpPr>
            <p:cNvPr id="6" name="Rechte verbindingslijn met pijl 5"/>
            <p:cNvCxnSpPr/>
            <p:nvPr/>
          </p:nvCxnSpPr>
          <p:spPr>
            <a:xfrm flipH="1">
              <a:off x="6948264" y="1052736"/>
              <a:ext cx="509115" cy="7920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83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8"/>
          <p:cNvSpPr txBox="1">
            <a:spLocks noChangeArrowheads="1"/>
          </p:cNvSpPr>
          <p:nvPr/>
        </p:nvSpPr>
        <p:spPr>
          <a:xfrm>
            <a:off x="5701004" y="144011"/>
            <a:ext cx="3079102" cy="817043"/>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eaLnBrk="1" hangingPunct="1"/>
            <a:r>
              <a:rPr lang="en-US" altLang="nl-NL" sz="4000" b="1" kern="0" dirty="0" err="1" smtClean="0">
                <a:solidFill>
                  <a:srgbClr val="FF6600"/>
                </a:solidFill>
                <a:latin typeface="Calibri" panose="020F0502020204030204" pitchFamily="34" charset="0"/>
              </a:rPr>
              <a:t>Cel</a:t>
            </a:r>
            <a:r>
              <a:rPr lang="en-US" altLang="nl-NL" sz="4000" b="1" kern="0" dirty="0" smtClean="0">
                <a:solidFill>
                  <a:srgbClr val="FF6600"/>
                </a:solidFill>
                <a:latin typeface="Calibri" panose="020F0502020204030204" pitchFamily="34" charset="0"/>
              </a:rPr>
              <a:t> </a:t>
            </a:r>
            <a:r>
              <a:rPr lang="en-US" altLang="nl-NL" sz="4000" b="1" kern="0" dirty="0" err="1" smtClean="0">
                <a:solidFill>
                  <a:srgbClr val="FF6600"/>
                </a:solidFill>
                <a:latin typeface="Calibri" panose="020F0502020204030204" pitchFamily="34" charset="0"/>
              </a:rPr>
              <a:t>cyclus</a:t>
            </a:r>
            <a:endParaRPr lang="nl-NL" altLang="nl-NL" sz="3000" b="1" kern="0" dirty="0" smtClean="0">
              <a:solidFill>
                <a:srgbClr val="FF6600"/>
              </a:solidFill>
              <a:latin typeface="Calibri" panose="020F0502020204030204" pitchFamily="34" charset="0"/>
            </a:endParaRPr>
          </a:p>
        </p:txBody>
      </p:sp>
      <p:sp>
        <p:nvSpPr>
          <p:cNvPr id="2" name="Tekstvak 1"/>
          <p:cNvSpPr txBox="1"/>
          <p:nvPr/>
        </p:nvSpPr>
        <p:spPr>
          <a:xfrm>
            <a:off x="6210168" y="3358732"/>
            <a:ext cx="2849426" cy="1077218"/>
          </a:xfrm>
          <a:prstGeom prst="rect">
            <a:avLst/>
          </a:prstGeom>
          <a:noFill/>
        </p:spPr>
        <p:txBody>
          <a:bodyPr wrap="square" rtlCol="0">
            <a:spAutoFit/>
          </a:bodyPr>
          <a:lstStyle/>
          <a:p>
            <a:pPr marL="285750" indent="-285750">
              <a:buFont typeface="Arial" panose="020B0604020202020204" pitchFamily="34" charset="0"/>
              <a:buChar char="•"/>
            </a:pPr>
            <a:r>
              <a:rPr lang="nl-NL" sz="1600" dirty="0" smtClean="0">
                <a:latin typeface="Calibri" panose="020F0502020204030204" pitchFamily="34" charset="0"/>
                <a:cs typeface="Calibri" panose="020F0502020204030204" pitchFamily="34" charset="0"/>
              </a:rPr>
              <a:t>Breakdown </a:t>
            </a:r>
            <a:r>
              <a:rPr lang="nl-NL" sz="1600" dirty="0" err="1" smtClean="0">
                <a:latin typeface="Calibri" panose="020F0502020204030204" pitchFamily="34" charset="0"/>
                <a:cs typeface="Calibri" panose="020F0502020204030204" pitchFamily="34" charset="0"/>
              </a:rPr>
              <a:t>nuclear</a:t>
            </a:r>
            <a:r>
              <a:rPr lang="nl-NL" sz="1600" dirty="0" smtClean="0">
                <a:latin typeface="Calibri" panose="020F0502020204030204" pitchFamily="34" charset="0"/>
                <a:cs typeface="Calibri" panose="020F0502020204030204" pitchFamily="34" charset="0"/>
              </a:rPr>
              <a:t> </a:t>
            </a:r>
            <a:r>
              <a:rPr lang="nl-NL" sz="1600" dirty="0" err="1" smtClean="0">
                <a:latin typeface="Calibri" panose="020F0502020204030204" pitchFamily="34" charset="0"/>
                <a:cs typeface="Calibri" panose="020F0502020204030204" pitchFamily="34" charset="0"/>
              </a:rPr>
              <a:t>membrane</a:t>
            </a:r>
            <a:endParaRPr lang="nl-NL" sz="16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nl-NL" sz="1600" dirty="0" err="1" smtClean="0">
                <a:latin typeface="Calibri" panose="020F0502020204030204" pitchFamily="34" charset="0"/>
                <a:cs typeface="Calibri" panose="020F0502020204030204" pitchFamily="34" charset="0"/>
              </a:rPr>
              <a:t>Reorganization</a:t>
            </a:r>
            <a:r>
              <a:rPr lang="nl-NL" sz="1600" dirty="0" smtClean="0">
                <a:latin typeface="Calibri" panose="020F0502020204030204" pitchFamily="34" charset="0"/>
                <a:cs typeface="Calibri" panose="020F0502020204030204" pitchFamily="34" charset="0"/>
              </a:rPr>
              <a:t> </a:t>
            </a:r>
            <a:r>
              <a:rPr lang="nl-NL" sz="1600" dirty="0" err="1" smtClean="0">
                <a:latin typeface="Calibri" panose="020F0502020204030204" pitchFamily="34" charset="0"/>
                <a:cs typeface="Calibri" panose="020F0502020204030204" pitchFamily="34" charset="0"/>
              </a:rPr>
              <a:t>cytoskeleton</a:t>
            </a:r>
            <a:endParaRPr lang="nl-NL" sz="1600" dirty="0" smtClean="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nl-NL" sz="1600" dirty="0" err="1" smtClean="0">
                <a:latin typeface="Calibri" panose="020F0502020204030204" pitchFamily="34" charset="0"/>
                <a:cs typeface="Calibri" panose="020F0502020204030204" pitchFamily="34" charset="0"/>
              </a:rPr>
              <a:t>Chromosome</a:t>
            </a:r>
            <a:r>
              <a:rPr lang="nl-NL" sz="1600" dirty="0" smtClean="0">
                <a:latin typeface="Calibri" panose="020F0502020204030204" pitchFamily="34" charset="0"/>
                <a:cs typeface="Calibri" panose="020F0502020204030204" pitchFamily="34" charset="0"/>
              </a:rPr>
              <a:t> </a:t>
            </a:r>
            <a:r>
              <a:rPr lang="nl-NL" sz="1600" dirty="0" err="1" smtClean="0">
                <a:latin typeface="Calibri" panose="020F0502020204030204" pitchFamily="34" charset="0"/>
                <a:cs typeface="Calibri" panose="020F0502020204030204" pitchFamily="34" charset="0"/>
              </a:rPr>
              <a:t>condensation</a:t>
            </a:r>
            <a:endParaRPr lang="nl-NL" sz="1600" dirty="0">
              <a:latin typeface="Calibri" panose="020F0502020204030204" pitchFamily="34" charset="0"/>
              <a:cs typeface="Calibri" panose="020F0502020204030204" pitchFamily="34" charset="0"/>
            </a:endParaRPr>
          </a:p>
        </p:txBody>
      </p:sp>
      <p:sp>
        <p:nvSpPr>
          <p:cNvPr id="5" name="Rechthoek 4"/>
          <p:cNvSpPr/>
          <p:nvPr/>
        </p:nvSpPr>
        <p:spPr>
          <a:xfrm>
            <a:off x="182879" y="6268205"/>
            <a:ext cx="900333"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24.7</a:t>
            </a:r>
            <a:endParaRPr lang="nl-NL" sz="1000" dirty="0">
              <a:latin typeface="Calibri" panose="020F0502020204030204" pitchFamily="34" charset="0"/>
              <a:cs typeface="Calibri" panose="020F0502020204030204" pitchFamily="34" charset="0"/>
            </a:endParaRPr>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11" y="743005"/>
            <a:ext cx="5815008" cy="5418644"/>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98939" y="3378981"/>
            <a:ext cx="83978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Tumor </a:t>
            </a:r>
            <a:r>
              <a:rPr lang="nl-NL" altLang="nl-NL" sz="2800" b="1" i="1" dirty="0" err="1">
                <a:solidFill>
                  <a:srgbClr val="FF6600"/>
                </a:solidFill>
                <a:latin typeface="Calibri" panose="020F0502020204030204" pitchFamily="34" charset="0"/>
              </a:rPr>
              <a:t>suppressor</a:t>
            </a:r>
            <a:r>
              <a:rPr lang="nl-NL" altLang="nl-NL" sz="2800" b="1" i="1" dirty="0">
                <a:solidFill>
                  <a:srgbClr val="FF6600"/>
                </a:solidFill>
                <a:latin typeface="Calibri" panose="020F0502020204030204" pitchFamily="34" charset="0"/>
              </a:rPr>
              <a:t> genen</a:t>
            </a:r>
            <a:r>
              <a:rPr lang="nl-NL" altLang="nl-NL" sz="2800" dirty="0">
                <a:solidFill>
                  <a:srgbClr val="FF6600"/>
                </a:solidFill>
                <a:latin typeface="Calibri" panose="020F0502020204030204" pitchFamily="34" charset="0"/>
              </a:rPr>
              <a:t> </a:t>
            </a:r>
            <a:r>
              <a:rPr lang="nl-NL" altLang="nl-NL" sz="2800" u="sng" dirty="0">
                <a:latin typeface="Calibri" panose="020F0502020204030204" pitchFamily="34" charset="0"/>
              </a:rPr>
              <a:t>remmen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Verlies van een </a:t>
            </a:r>
            <a:r>
              <a:rPr lang="nl-NL" altLang="nl-NL" sz="2800" dirty="0" err="1">
                <a:latin typeface="Calibri" panose="020F0502020204030204" pitchFamily="34" charset="0"/>
              </a:rPr>
              <a:t>tumorsuppressorgen</a:t>
            </a:r>
            <a:r>
              <a:rPr lang="nl-NL" altLang="nl-NL" sz="2800" dirty="0">
                <a:latin typeface="Calibri" panose="020F0502020204030204" pitchFamily="34" charset="0"/>
              </a:rPr>
              <a:t> geeft extra groei (vergelijkbaar met een kapotte 	rem).</a:t>
            </a:r>
          </a:p>
        </p:txBody>
      </p:sp>
      <p:sp>
        <p:nvSpPr>
          <p:cNvPr id="134147" name="Text Box 3"/>
          <p:cNvSpPr txBox="1">
            <a:spLocks noChangeArrowheads="1"/>
          </p:cNvSpPr>
          <p:nvPr/>
        </p:nvSpPr>
        <p:spPr bwMode="auto">
          <a:xfrm>
            <a:off x="498939" y="1032411"/>
            <a:ext cx="83978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Oncogenen</a:t>
            </a:r>
            <a:r>
              <a:rPr lang="nl-NL" altLang="nl-NL" sz="2800" b="1" i="1" dirty="0">
                <a:latin typeface="Calibri" panose="020F0502020204030204" pitchFamily="34" charset="0"/>
              </a:rPr>
              <a:t> </a:t>
            </a:r>
            <a:r>
              <a:rPr lang="nl-NL" altLang="nl-NL" sz="2800" u="sng" dirty="0">
                <a:latin typeface="Calibri" panose="020F0502020204030204" pitchFamily="34" charset="0"/>
              </a:rPr>
              <a:t>stimuleren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Activatie van dit gen geeft extra groei 	(vergelijkbaar met een baksteen op het gaspedaal</a:t>
            </a:r>
            <a:r>
              <a:rPr lang="nl-NL" altLang="nl-NL" sz="2800" dirty="0" smtClean="0">
                <a:latin typeface="Calibri" panose="020F0502020204030204" pitchFamily="34" charset="0"/>
              </a:rPr>
              <a:t>), bv. </a:t>
            </a:r>
            <a:r>
              <a:rPr lang="nl-NL" altLang="nl-NL" sz="2800" dirty="0" err="1" smtClean="0">
                <a:latin typeface="Calibri" panose="020F0502020204030204" pitchFamily="34" charset="0"/>
              </a:rPr>
              <a:t>cycline</a:t>
            </a:r>
            <a:r>
              <a:rPr lang="nl-NL" altLang="nl-NL" sz="2800" dirty="0" smtClean="0">
                <a:latin typeface="Calibri" panose="020F0502020204030204" pitchFamily="34" charset="0"/>
              </a:rPr>
              <a:t>.</a:t>
            </a:r>
            <a:endParaRPr lang="nl-NL" altLang="nl-NL" sz="2800" dirty="0">
              <a:latin typeface="Calibri" panose="020F0502020204030204" pitchFamily="34" charset="0"/>
            </a:endParaRPr>
          </a:p>
          <a:p>
            <a:pPr eaLnBrk="1" hangingPunct="1">
              <a:spcBef>
                <a:spcPct val="50000"/>
              </a:spcBef>
              <a:buFontTx/>
              <a:buNone/>
            </a:pPr>
            <a:endParaRPr lang="nl-NL" altLang="nl-NL" sz="2800" dirty="0">
              <a:latin typeface="Calibri" panose="020F0502020204030204" pitchFamily="34" charset="0"/>
            </a:endParaRPr>
          </a:p>
        </p:txBody>
      </p:sp>
      <p:sp>
        <p:nvSpPr>
          <p:cNvPr id="4" name="Text Box 2"/>
          <p:cNvSpPr txBox="1">
            <a:spLocks noChangeArrowheads="1"/>
          </p:cNvSpPr>
          <p:nvPr/>
        </p:nvSpPr>
        <p:spPr bwMode="auto">
          <a:xfrm>
            <a:off x="2616103" y="5609078"/>
            <a:ext cx="58585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0363" indent="-360363">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a:latin typeface="Calibri" panose="020F0502020204030204" pitchFamily="34" charset="0"/>
              </a:rPr>
              <a:t>Proto-</a:t>
            </a:r>
            <a:r>
              <a:rPr lang="en-US" altLang="nl-NL" sz="3600" b="1" dirty="0" err="1">
                <a:latin typeface="Calibri" panose="020F0502020204030204" pitchFamily="34" charset="0"/>
              </a:rPr>
              <a:t>oncogen</a:t>
            </a:r>
            <a:r>
              <a:rPr lang="en-US" altLang="nl-NL" sz="3600" b="1" dirty="0">
                <a:latin typeface="Calibri" panose="020F0502020204030204" pitchFamily="34" charset="0"/>
              </a:rPr>
              <a:t> </a:t>
            </a:r>
            <a:r>
              <a:rPr lang="en-US" altLang="nl-NL" sz="3600" b="1" dirty="0">
                <a:latin typeface="Calibri" panose="020F0502020204030204" pitchFamily="34" charset="0"/>
                <a:sym typeface="Wingdings" panose="05000000000000000000" pitchFamily="2" charset="2"/>
              </a:rPr>
              <a:t> </a:t>
            </a:r>
            <a:r>
              <a:rPr lang="en-US" altLang="nl-NL" sz="3600" b="1" dirty="0" err="1" smtClean="0">
                <a:latin typeface="Calibri" panose="020F0502020204030204" pitchFamily="34" charset="0"/>
                <a:sym typeface="Wingdings" panose="05000000000000000000" pitchFamily="2" charset="2"/>
              </a:rPr>
              <a:t>oncogen</a:t>
            </a:r>
            <a:endParaRPr lang="nl-NL" altLang="nl-NL" b="1"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a:xfrm>
            <a:off x="333374" y="209005"/>
            <a:ext cx="3202305" cy="4683035"/>
          </a:xfrm>
        </p:spPr>
        <p:txBody>
          <a:bodyPr/>
          <a:lstStyle/>
          <a:p>
            <a:pPr algn="l" eaLnBrk="1" hangingPunct="1"/>
            <a:r>
              <a:rPr lang="en-US" altLang="nl-NL" sz="2800" b="1" dirty="0" smtClean="0">
                <a:solidFill>
                  <a:srgbClr val="FF6600"/>
                </a:solidFill>
                <a:latin typeface="Calibri" panose="020F0502020204030204" pitchFamily="34" charset="0"/>
              </a:rPr>
              <a:t>Het </a:t>
            </a:r>
            <a:r>
              <a:rPr lang="en-US" altLang="nl-NL" sz="2800" b="1" i="1" dirty="0" err="1" smtClean="0">
                <a:solidFill>
                  <a:srgbClr val="FF6600"/>
                </a:solidFill>
                <a:latin typeface="Calibri" panose="020F0502020204030204" pitchFamily="34" charset="0"/>
              </a:rPr>
              <a:t>ras</a:t>
            </a:r>
            <a:r>
              <a:rPr lang="en-US" altLang="nl-NL" sz="2800" b="1" dirty="0" smtClean="0">
                <a:solidFill>
                  <a:srgbClr val="FF6600"/>
                </a:solidFill>
                <a:latin typeface="Calibri" panose="020F0502020204030204" pitchFamily="34" charset="0"/>
              </a:rPr>
              <a:t> proto-</a:t>
            </a:r>
            <a:r>
              <a:rPr lang="en-US" altLang="nl-NL" sz="2800" b="1" dirty="0" err="1" smtClean="0">
                <a:solidFill>
                  <a:srgbClr val="FF6600"/>
                </a:solidFill>
                <a:latin typeface="Calibri" panose="020F0502020204030204" pitchFamily="34" charset="0"/>
              </a:rPr>
              <a:t>oncogen</a:t>
            </a:r>
            <a:r>
              <a:rPr lang="en-US" altLang="nl-NL" sz="2800" b="1" dirty="0" smtClean="0">
                <a:solidFill>
                  <a:srgbClr val="FF6600"/>
                </a:solidFill>
                <a:latin typeface="Calibri" panose="020F0502020204030204" pitchFamily="34" charset="0"/>
              </a:rPr>
              <a:t/>
            </a:r>
            <a:br>
              <a:rPr lang="en-US" altLang="nl-NL" sz="2800" b="1" dirty="0" smtClean="0">
                <a:solidFill>
                  <a:srgbClr val="FF6600"/>
                </a:solidFill>
                <a:latin typeface="Calibri" panose="020F0502020204030204" pitchFamily="34" charset="0"/>
              </a:rPr>
            </a:br>
            <a:r>
              <a:rPr lang="en-US" altLang="nl-NL" sz="2800" b="1" dirty="0" smtClean="0">
                <a:solidFill>
                  <a:srgbClr val="FF6600"/>
                </a:solidFill>
                <a:latin typeface="Calibri" panose="020F0502020204030204" pitchFamily="34" charset="0"/>
              </a:rPr>
              <a:t/>
            </a:r>
            <a:br>
              <a:rPr lang="en-US" altLang="nl-NL" sz="2800" b="1" dirty="0" smtClean="0">
                <a:solidFill>
                  <a:srgbClr val="FF6600"/>
                </a:solidFill>
                <a:latin typeface="Calibri" panose="020F0502020204030204" pitchFamily="34" charset="0"/>
              </a:rPr>
            </a:br>
            <a:r>
              <a:rPr lang="en-US" altLang="nl-NL" sz="2600" b="1" dirty="0" err="1" smtClean="0">
                <a:solidFill>
                  <a:schemeClr val="tx1"/>
                </a:solidFill>
                <a:latin typeface="Calibri" panose="020F0502020204030204" pitchFamily="34" charset="0"/>
              </a:rPr>
              <a:t>Functie</a:t>
            </a:r>
            <a:r>
              <a:rPr lang="en-US" altLang="nl-NL" sz="2600" b="1" dirty="0" smtClean="0">
                <a:solidFill>
                  <a:schemeClr val="tx1"/>
                </a:solidFill>
                <a:latin typeface="Calibri" panose="020F0502020204030204" pitchFamily="34" charset="0"/>
              </a:rPr>
              <a:t> van </a:t>
            </a:r>
            <a:r>
              <a:rPr lang="en-US" altLang="nl-NL" sz="2600" b="1" i="1" dirty="0" err="1" smtClean="0">
                <a:solidFill>
                  <a:schemeClr val="tx1"/>
                </a:solidFill>
                <a:latin typeface="Calibri" panose="020F0502020204030204" pitchFamily="34" charset="0"/>
              </a:rPr>
              <a:t>ras</a:t>
            </a:r>
            <a:r>
              <a:rPr lang="en-US" altLang="nl-NL" sz="2600" b="1" dirty="0" smtClean="0">
                <a:solidFill>
                  <a:schemeClr val="tx1"/>
                </a:solidFill>
                <a:latin typeface="Calibri" panose="020F0502020204030204" pitchFamily="34" charset="0"/>
              </a:rPr>
              <a:t>:</a:t>
            </a:r>
            <a:br>
              <a:rPr lang="en-US" altLang="nl-NL" sz="2600" b="1" dirty="0" smtClean="0">
                <a:solidFill>
                  <a:schemeClr val="tx1"/>
                </a:solidFill>
                <a:latin typeface="Calibri" panose="020F0502020204030204" pitchFamily="34" charset="0"/>
              </a:rPr>
            </a:br>
            <a:r>
              <a:rPr lang="en-US" altLang="nl-NL" sz="2600" dirty="0" smtClean="0">
                <a:solidFill>
                  <a:schemeClr val="tx1"/>
                </a:solidFill>
                <a:latin typeface="Calibri" panose="020F0502020204030204" pitchFamily="34" charset="0"/>
              </a:rPr>
              <a:t>Map kinase </a:t>
            </a:r>
            <a:r>
              <a:rPr lang="en-US" altLang="nl-NL" sz="2600" dirty="0" err="1" smtClean="0">
                <a:solidFill>
                  <a:schemeClr val="tx1"/>
                </a:solidFill>
                <a:latin typeface="Calibri" panose="020F0502020204030204" pitchFamily="34" charset="0"/>
              </a:rPr>
              <a:t>signaal</a:t>
            </a:r>
            <a:r>
              <a:rPr lang="en-US" altLang="nl-NL" sz="2600" dirty="0" smtClean="0">
                <a:solidFill>
                  <a:schemeClr val="tx1"/>
                </a:solidFill>
                <a:latin typeface="Calibri" panose="020F0502020204030204" pitchFamily="34" charset="0"/>
              </a:rPr>
              <a:t> </a:t>
            </a:r>
            <a:r>
              <a:rPr lang="en-US" altLang="nl-NL" sz="2600" dirty="0" err="1" smtClean="0">
                <a:solidFill>
                  <a:schemeClr val="tx1"/>
                </a:solidFill>
                <a:latin typeface="Calibri" panose="020F0502020204030204" pitchFamily="34" charset="0"/>
              </a:rPr>
              <a:t>transductie</a:t>
            </a:r>
            <a:r>
              <a:rPr lang="en-US" altLang="nl-NL" sz="2600" dirty="0" smtClean="0">
                <a:solidFill>
                  <a:schemeClr val="tx1"/>
                </a:solidFill>
                <a:latin typeface="Calibri" panose="020F0502020204030204" pitchFamily="34" charset="0"/>
              </a:rPr>
              <a:t> route</a:t>
            </a:r>
            <a:br>
              <a:rPr lang="en-US" altLang="nl-NL" sz="2600" dirty="0" smtClean="0">
                <a:solidFill>
                  <a:schemeClr val="tx1"/>
                </a:solidFill>
                <a:latin typeface="Calibri" panose="020F0502020204030204" pitchFamily="34" charset="0"/>
              </a:rPr>
            </a:br>
            <a:r>
              <a:rPr lang="en-US" altLang="nl-NL" sz="2600" dirty="0" smtClean="0">
                <a:solidFill>
                  <a:schemeClr val="tx1"/>
                </a:solidFill>
                <a:latin typeface="Calibri" panose="020F0502020204030204" pitchFamily="34" charset="0"/>
              </a:rPr>
              <a:t/>
            </a:r>
            <a:br>
              <a:rPr lang="en-US" altLang="nl-NL" sz="2600" dirty="0" smtClean="0">
                <a:solidFill>
                  <a:schemeClr val="tx1"/>
                </a:solidFill>
                <a:latin typeface="Calibri" panose="020F0502020204030204" pitchFamily="34" charset="0"/>
              </a:rPr>
            </a:br>
            <a:r>
              <a:rPr lang="en-US" altLang="nl-NL" sz="2600" dirty="0" smtClean="0">
                <a:solidFill>
                  <a:schemeClr val="tx1"/>
                </a:solidFill>
                <a:latin typeface="Calibri" panose="020F0502020204030204" pitchFamily="34" charset="0"/>
              </a:rPr>
              <a:t>= </a:t>
            </a:r>
            <a:r>
              <a:rPr lang="en-US" altLang="nl-NL" sz="2400" dirty="0" smtClean="0">
                <a:solidFill>
                  <a:schemeClr val="tx1"/>
                </a:solidFill>
                <a:latin typeface="Calibri" panose="020F0502020204030204" pitchFamily="34" charset="0"/>
              </a:rPr>
              <a:t>1 van de </a:t>
            </a:r>
            <a:r>
              <a:rPr lang="en-US" altLang="nl-NL" sz="2400" dirty="0" err="1" smtClean="0">
                <a:solidFill>
                  <a:schemeClr val="tx1"/>
                </a:solidFill>
                <a:latin typeface="Calibri" panose="020F0502020204030204" pitchFamily="34" charset="0"/>
              </a:rPr>
              <a:t>signaal</a:t>
            </a:r>
            <a:r>
              <a:rPr lang="en-US" altLang="nl-NL" sz="2400" dirty="0" smtClean="0">
                <a:solidFill>
                  <a:schemeClr val="tx1"/>
                </a:solidFill>
                <a:latin typeface="Calibri" panose="020F0502020204030204" pitchFamily="34" charset="0"/>
              </a:rPr>
              <a:t> </a:t>
            </a:r>
            <a:r>
              <a:rPr lang="en-US" altLang="nl-NL" sz="2400" dirty="0" err="1" smtClean="0">
                <a:solidFill>
                  <a:schemeClr val="tx1"/>
                </a:solidFill>
                <a:latin typeface="Calibri" panose="020F0502020204030204" pitchFamily="34" charset="0"/>
              </a:rPr>
              <a:t>transductie</a:t>
            </a:r>
            <a:r>
              <a:rPr lang="en-US" altLang="nl-NL" sz="2400" dirty="0" smtClean="0">
                <a:solidFill>
                  <a:schemeClr val="tx1"/>
                </a:solidFill>
                <a:latin typeface="Calibri" panose="020F0502020204030204" pitchFamily="34" charset="0"/>
              </a:rPr>
              <a:t> routes </a:t>
            </a:r>
            <a:r>
              <a:rPr lang="en-US" altLang="nl-NL" sz="2400" dirty="0" err="1" smtClean="0">
                <a:solidFill>
                  <a:schemeClr val="tx1"/>
                </a:solidFill>
                <a:latin typeface="Calibri" panose="020F0502020204030204" pitchFamily="34" charset="0"/>
              </a:rPr>
              <a:t>waar</a:t>
            </a:r>
            <a:r>
              <a:rPr lang="en-US" altLang="nl-NL" sz="2400" dirty="0" smtClean="0">
                <a:solidFill>
                  <a:schemeClr val="tx1"/>
                </a:solidFill>
                <a:latin typeface="Calibri" panose="020F0502020204030204" pitchFamily="34" charset="0"/>
              </a:rPr>
              <a:t> het </a:t>
            </a:r>
            <a:r>
              <a:rPr lang="en-US" altLang="nl-NL" sz="2400" i="1" dirty="0" err="1" smtClean="0">
                <a:solidFill>
                  <a:schemeClr val="tx1"/>
                </a:solidFill>
                <a:latin typeface="Calibri" panose="020F0502020204030204" pitchFamily="34" charset="0"/>
              </a:rPr>
              <a:t>ras</a:t>
            </a:r>
            <a:r>
              <a:rPr lang="en-US" altLang="nl-NL" sz="2400" dirty="0" smtClean="0">
                <a:solidFill>
                  <a:schemeClr val="tx1"/>
                </a:solidFill>
                <a:latin typeface="Calibri" panose="020F0502020204030204" pitchFamily="34" charset="0"/>
              </a:rPr>
              <a:t> proto-</a:t>
            </a:r>
            <a:r>
              <a:rPr lang="en-US" altLang="nl-NL" sz="2400" dirty="0" err="1" smtClean="0">
                <a:solidFill>
                  <a:schemeClr val="tx1"/>
                </a:solidFill>
                <a:latin typeface="Calibri" panose="020F0502020204030204" pitchFamily="34" charset="0"/>
              </a:rPr>
              <a:t>oncogen</a:t>
            </a:r>
            <a:r>
              <a:rPr lang="en-US" altLang="nl-NL" sz="2400" dirty="0" smtClean="0">
                <a:solidFill>
                  <a:schemeClr val="tx1"/>
                </a:solidFill>
                <a:latin typeface="Calibri" panose="020F0502020204030204" pitchFamily="34" charset="0"/>
              </a:rPr>
              <a:t> </a:t>
            </a:r>
            <a:r>
              <a:rPr lang="en-US" altLang="nl-NL" sz="2400" dirty="0" err="1" smtClean="0">
                <a:solidFill>
                  <a:schemeClr val="tx1"/>
                </a:solidFill>
                <a:latin typeface="Calibri" panose="020F0502020204030204" pitchFamily="34" charset="0"/>
              </a:rPr>
              <a:t>bij</a:t>
            </a:r>
            <a:r>
              <a:rPr lang="en-US" altLang="nl-NL" sz="2400" dirty="0" smtClean="0">
                <a:solidFill>
                  <a:schemeClr val="tx1"/>
                </a:solidFill>
                <a:latin typeface="Calibri" panose="020F0502020204030204" pitchFamily="34" charset="0"/>
              </a:rPr>
              <a:t> </a:t>
            </a:r>
            <a:r>
              <a:rPr lang="en-US" altLang="nl-NL" sz="2400" dirty="0" err="1" smtClean="0">
                <a:solidFill>
                  <a:schemeClr val="tx1"/>
                </a:solidFill>
                <a:latin typeface="Calibri" panose="020F0502020204030204" pitchFamily="34" charset="0"/>
              </a:rPr>
              <a:t>betrokken</a:t>
            </a:r>
            <a:r>
              <a:rPr lang="en-US" altLang="nl-NL" sz="2400" dirty="0" smtClean="0">
                <a:solidFill>
                  <a:schemeClr val="tx1"/>
                </a:solidFill>
                <a:latin typeface="Calibri" panose="020F0502020204030204" pitchFamily="34" charset="0"/>
              </a:rPr>
              <a:t> is</a:t>
            </a:r>
            <a:endParaRPr lang="nl-NL" altLang="nl-NL" sz="2400" dirty="0" smtClean="0">
              <a:solidFill>
                <a:schemeClr val="tx1"/>
              </a:solidFill>
              <a:latin typeface="Calibri" panose="020F0502020204030204" pitchFamily="34" charset="0"/>
            </a:endParaRPr>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7169" y="209005"/>
            <a:ext cx="3840480" cy="6583680"/>
          </a:xfrm>
          <a:prstGeom prst="rect">
            <a:avLst/>
          </a:prstGeom>
        </p:spPr>
      </p:pic>
      <p:sp>
        <p:nvSpPr>
          <p:cNvPr id="5" name="Rechthoek 4"/>
          <p:cNvSpPr/>
          <p:nvPr/>
        </p:nvSpPr>
        <p:spPr>
          <a:xfrm>
            <a:off x="7357401" y="6611779"/>
            <a:ext cx="900333"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24.9</a:t>
            </a:r>
            <a:endParaRPr lang="nl-NL" sz="1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t>Figure 6.15 </a:t>
            </a:r>
            <a:r>
              <a:rPr lang="en-US" altLang="nl-NL" sz="1100" i="1"/>
              <a:t> The Biology of Cancer</a:t>
            </a:r>
            <a:r>
              <a:rPr lang="en-US" altLang="nl-NL" sz="1100"/>
              <a:t> (© Garland Science 2007)</a:t>
            </a:r>
          </a:p>
        </p:txBody>
      </p:sp>
      <p:pic>
        <p:nvPicPr>
          <p:cNvPr id="63491" name="Picture 3" descr="figure 6-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9144000"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hthoek 2"/>
          <p:cNvSpPr/>
          <p:nvPr/>
        </p:nvSpPr>
        <p:spPr>
          <a:xfrm>
            <a:off x="2155371" y="211047"/>
            <a:ext cx="5113176" cy="584775"/>
          </a:xfrm>
          <a:prstGeom prst="rect">
            <a:avLst/>
          </a:prstGeom>
        </p:spPr>
        <p:txBody>
          <a:bodyPr wrap="square">
            <a:spAutoFit/>
          </a:bodyPr>
          <a:lstStyle/>
          <a:p>
            <a:r>
              <a:rPr kumimoji="0" lang="en-US" altLang="nl-NL" sz="3200" b="1" i="0" u="none" strike="noStrike" kern="0" cap="none" spc="0" normalizeH="0" baseline="0" noProof="0" dirty="0" smtClean="0">
                <a:ln>
                  <a:noFill/>
                </a:ln>
                <a:solidFill>
                  <a:srgbClr val="FF6600"/>
                </a:solidFill>
                <a:effectLst/>
                <a:uLnTx/>
                <a:uFillTx/>
                <a:latin typeface="Calibri" panose="020F0502020204030204" pitchFamily="34" charset="0"/>
                <a:ea typeface="+mj-ea"/>
                <a:cs typeface="Calibri" panose="020F0502020204030204" pitchFamily="34" charset="0"/>
              </a:rPr>
              <a:t>Het </a:t>
            </a:r>
            <a:r>
              <a:rPr kumimoji="0" lang="en-US" altLang="nl-NL" sz="3200" b="1" i="1" u="none" strike="noStrike" kern="0" cap="none" spc="0" normalizeH="0" baseline="0" noProof="0" dirty="0" err="1" smtClean="0">
                <a:ln>
                  <a:noFill/>
                </a:ln>
                <a:solidFill>
                  <a:srgbClr val="FF6600"/>
                </a:solidFill>
                <a:effectLst/>
                <a:uLnTx/>
                <a:uFillTx/>
                <a:latin typeface="Calibri" panose="020F0502020204030204" pitchFamily="34" charset="0"/>
                <a:ea typeface="+mj-ea"/>
                <a:cs typeface="Calibri" panose="020F0502020204030204" pitchFamily="34" charset="0"/>
              </a:rPr>
              <a:t>ras</a:t>
            </a:r>
            <a:r>
              <a:rPr kumimoji="0" lang="en-US" altLang="nl-NL" sz="3200" b="1" i="0" u="none" strike="noStrike" kern="0" cap="none" spc="0" normalizeH="0" baseline="0" noProof="0" dirty="0" smtClean="0">
                <a:ln>
                  <a:noFill/>
                </a:ln>
                <a:solidFill>
                  <a:srgbClr val="FF6600"/>
                </a:solidFill>
                <a:effectLst/>
                <a:uLnTx/>
                <a:uFillTx/>
                <a:latin typeface="Calibri" panose="020F0502020204030204" pitchFamily="34" charset="0"/>
                <a:ea typeface="+mj-ea"/>
                <a:cs typeface="Calibri" panose="020F0502020204030204" pitchFamily="34" charset="0"/>
              </a:rPr>
              <a:t> proto-</a:t>
            </a:r>
            <a:r>
              <a:rPr kumimoji="0" lang="en-US" altLang="nl-NL" sz="3200" b="1" i="0" u="none" strike="noStrike" kern="0" cap="none" spc="0" normalizeH="0" baseline="0" noProof="0" dirty="0" err="1" smtClean="0">
                <a:ln>
                  <a:noFill/>
                </a:ln>
                <a:solidFill>
                  <a:srgbClr val="FF6600"/>
                </a:solidFill>
                <a:effectLst/>
                <a:uLnTx/>
                <a:uFillTx/>
                <a:latin typeface="Calibri" panose="020F0502020204030204" pitchFamily="34" charset="0"/>
                <a:ea typeface="+mj-ea"/>
                <a:cs typeface="Calibri" panose="020F0502020204030204" pitchFamily="34" charset="0"/>
              </a:rPr>
              <a:t>oncogen</a:t>
            </a:r>
            <a:endParaRPr lang="nl-NL" sz="3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ea typeface="ヒラギノ角ゴ Pro W3" pitchFamily="1" charset="-128"/>
              </a:rPr>
              <a:t>Figure 6.33 </a:t>
            </a:r>
            <a:r>
              <a:rPr lang="en-US" altLang="nl-NL" sz="1100" i="1">
                <a:ea typeface="ヒラギノ角ゴ Pro W3" pitchFamily="1" charset="-128"/>
              </a:rPr>
              <a:t> The Biology of Cancer</a:t>
            </a:r>
            <a:r>
              <a:rPr lang="en-US" altLang="nl-NL" sz="1100">
                <a:ea typeface="ヒラギノ角ゴ Pro W3" pitchFamily="1" charset="-128"/>
              </a:rPr>
              <a:t> (© Garland Science 2007)</a:t>
            </a:r>
          </a:p>
        </p:txBody>
      </p:sp>
      <p:pic>
        <p:nvPicPr>
          <p:cNvPr id="65539" name="Picture 3" descr="figure 6-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8288"/>
            <a:ext cx="9144000" cy="613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hthoek 3"/>
          <p:cNvSpPr/>
          <p:nvPr/>
        </p:nvSpPr>
        <p:spPr>
          <a:xfrm>
            <a:off x="6876661" y="115888"/>
            <a:ext cx="2071396" cy="1569660"/>
          </a:xfrm>
          <a:prstGeom prst="rect">
            <a:avLst/>
          </a:prstGeom>
        </p:spPr>
        <p:txBody>
          <a:bodyPr wrap="square">
            <a:spAutoFit/>
          </a:bodyPr>
          <a:lstStyle/>
          <a:p>
            <a:r>
              <a:rPr kumimoji="0" lang="en-US" altLang="nl-NL" sz="3200" b="1" i="0" u="none" strike="noStrike" kern="0" cap="none" spc="0" normalizeH="0" baseline="0" noProof="0" dirty="0" smtClean="0">
                <a:ln>
                  <a:noFill/>
                </a:ln>
                <a:solidFill>
                  <a:srgbClr val="FF6600"/>
                </a:solidFill>
                <a:effectLst/>
                <a:uLnTx/>
                <a:uFillTx/>
                <a:latin typeface="Calibri" panose="020F0502020204030204" pitchFamily="34" charset="0"/>
                <a:ea typeface="+mj-ea"/>
                <a:cs typeface="Calibri" panose="020F0502020204030204" pitchFamily="34" charset="0"/>
              </a:rPr>
              <a:t>Het </a:t>
            </a:r>
            <a:r>
              <a:rPr kumimoji="0" lang="en-US" altLang="nl-NL" sz="3200" b="1" i="1" u="none" strike="noStrike" kern="0" cap="none" spc="0" normalizeH="0" baseline="0" noProof="0" dirty="0" err="1" smtClean="0">
                <a:ln>
                  <a:noFill/>
                </a:ln>
                <a:solidFill>
                  <a:srgbClr val="FF6600"/>
                </a:solidFill>
                <a:effectLst/>
                <a:uLnTx/>
                <a:uFillTx/>
                <a:latin typeface="Calibri" panose="020F0502020204030204" pitchFamily="34" charset="0"/>
                <a:ea typeface="+mj-ea"/>
                <a:cs typeface="Calibri" panose="020F0502020204030204" pitchFamily="34" charset="0"/>
              </a:rPr>
              <a:t>ras</a:t>
            </a:r>
            <a:r>
              <a:rPr kumimoji="0" lang="en-US" altLang="nl-NL" sz="3200" b="1" i="0" u="none" strike="noStrike" kern="0" cap="none" spc="0" normalizeH="0" baseline="0" noProof="0" dirty="0" smtClean="0">
                <a:ln>
                  <a:noFill/>
                </a:ln>
                <a:solidFill>
                  <a:srgbClr val="FF6600"/>
                </a:solidFill>
                <a:effectLst/>
                <a:uLnTx/>
                <a:uFillTx/>
                <a:latin typeface="Calibri" panose="020F0502020204030204" pitchFamily="34" charset="0"/>
                <a:ea typeface="+mj-ea"/>
                <a:cs typeface="Calibri" panose="020F0502020204030204" pitchFamily="34" charset="0"/>
              </a:rPr>
              <a:t> proto-</a:t>
            </a:r>
            <a:r>
              <a:rPr kumimoji="0" lang="en-US" altLang="nl-NL" sz="3200" b="1" i="0" u="none" strike="noStrike" kern="0" cap="none" spc="0" normalizeH="0" baseline="0" noProof="0" dirty="0" err="1" smtClean="0">
                <a:ln>
                  <a:noFill/>
                </a:ln>
                <a:solidFill>
                  <a:srgbClr val="FF6600"/>
                </a:solidFill>
                <a:effectLst/>
                <a:uLnTx/>
                <a:uFillTx/>
                <a:latin typeface="Calibri" panose="020F0502020204030204" pitchFamily="34" charset="0"/>
                <a:ea typeface="+mj-ea"/>
                <a:cs typeface="Calibri" panose="020F0502020204030204" pitchFamily="34" charset="0"/>
              </a:rPr>
              <a:t>oncogen</a:t>
            </a:r>
            <a:endParaRPr lang="nl-NL" sz="3200" dirty="0">
              <a:latin typeface="Calibri" panose="020F0502020204030204" pitchFamily="34" charset="0"/>
              <a:cs typeface="Calibri" panose="020F0502020204030204" pitchFamily="34" charset="0"/>
            </a:endParaRPr>
          </a:p>
        </p:txBody>
      </p:sp>
      <p:sp>
        <p:nvSpPr>
          <p:cNvPr id="2" name="Tekstvak 1"/>
          <p:cNvSpPr txBox="1"/>
          <p:nvPr/>
        </p:nvSpPr>
        <p:spPr>
          <a:xfrm>
            <a:off x="91440" y="1807468"/>
            <a:ext cx="8976360" cy="707886"/>
          </a:xfrm>
          <a:prstGeom prst="rect">
            <a:avLst/>
          </a:prstGeom>
          <a:solidFill>
            <a:srgbClr val="FF6600"/>
          </a:solidFill>
          <a:ln w="57150">
            <a:solidFill>
              <a:schemeClr val="tx1"/>
            </a:solidFill>
          </a:ln>
        </p:spPr>
        <p:txBody>
          <a:bodyPr wrap="square" rtlCol="0">
            <a:spAutoFit/>
          </a:bodyPr>
          <a:lstStyle/>
          <a:p>
            <a:r>
              <a:rPr lang="nl-NL" sz="2000" b="1" dirty="0" smtClean="0">
                <a:latin typeface="Calibri" panose="020F0502020204030204" pitchFamily="34" charset="0"/>
                <a:cs typeface="Calibri" panose="020F0502020204030204" pitchFamily="34" charset="0"/>
              </a:rPr>
              <a:t>Het </a:t>
            </a:r>
            <a:r>
              <a:rPr lang="nl-NL" sz="2000" b="1" i="1" dirty="0" smtClean="0">
                <a:latin typeface="Calibri" panose="020F0502020204030204" pitchFamily="34" charset="0"/>
                <a:cs typeface="Calibri" panose="020F0502020204030204" pitchFamily="34" charset="0"/>
              </a:rPr>
              <a:t>ras</a:t>
            </a:r>
            <a:r>
              <a:rPr lang="nl-NL" sz="2000" b="1" dirty="0" smtClean="0">
                <a:latin typeface="Calibri" panose="020F0502020204030204" pitchFamily="34" charset="0"/>
                <a:cs typeface="Calibri" panose="020F0502020204030204" pitchFamily="34" charset="0"/>
              </a:rPr>
              <a:t> </a:t>
            </a:r>
            <a:r>
              <a:rPr lang="nl-NL" sz="2000" b="1" dirty="0" err="1" smtClean="0">
                <a:latin typeface="Calibri" panose="020F0502020204030204" pitchFamily="34" charset="0"/>
                <a:cs typeface="Calibri" panose="020F0502020204030204" pitchFamily="34" charset="0"/>
              </a:rPr>
              <a:t>proto</a:t>
            </a:r>
            <a:r>
              <a:rPr lang="nl-NL" sz="2000" b="1" dirty="0" smtClean="0">
                <a:latin typeface="Calibri" panose="020F0502020204030204" pitchFamily="34" charset="0"/>
                <a:cs typeface="Calibri" panose="020F0502020204030204" pitchFamily="34" charset="0"/>
              </a:rPr>
              <a:t>-oncogen is dus een ‘</a:t>
            </a:r>
            <a:r>
              <a:rPr lang="nl-NL" sz="2000" b="1" dirty="0" err="1" smtClean="0">
                <a:latin typeface="Calibri" panose="020F0502020204030204" pitchFamily="34" charset="0"/>
                <a:cs typeface="Calibri" panose="020F0502020204030204" pitchFamily="34" charset="0"/>
              </a:rPr>
              <a:t>global</a:t>
            </a:r>
            <a:r>
              <a:rPr lang="nl-NL" sz="2000" b="1" dirty="0" smtClean="0">
                <a:latin typeface="Calibri" panose="020F0502020204030204" pitchFamily="34" charset="0"/>
                <a:cs typeface="Calibri" panose="020F0502020204030204" pitchFamily="34" charset="0"/>
              </a:rPr>
              <a:t>’ regulator. Als </a:t>
            </a:r>
            <a:r>
              <a:rPr lang="nl-NL" sz="2000" b="1" i="1" dirty="0" smtClean="0">
                <a:latin typeface="Calibri" panose="020F0502020204030204" pitchFamily="34" charset="0"/>
                <a:cs typeface="Calibri" panose="020F0502020204030204" pitchFamily="34" charset="0"/>
              </a:rPr>
              <a:t>ras</a:t>
            </a:r>
            <a:r>
              <a:rPr lang="nl-NL" sz="2000" b="1" dirty="0" smtClean="0">
                <a:latin typeface="Calibri" panose="020F0502020204030204" pitchFamily="34" charset="0"/>
                <a:cs typeface="Calibri" panose="020F0502020204030204" pitchFamily="34" charset="0"/>
              </a:rPr>
              <a:t> muteert </a:t>
            </a:r>
            <a:r>
              <a:rPr lang="nl-NL" sz="2000" b="1" dirty="0" smtClean="0">
                <a:latin typeface="Calibri" panose="020F0502020204030204" pitchFamily="34" charset="0"/>
                <a:cs typeface="Calibri" panose="020F0502020204030204" pitchFamily="34" charset="0"/>
                <a:sym typeface="Wingdings" panose="05000000000000000000" pitchFamily="2" charset="2"/>
              </a:rPr>
              <a:t> </a:t>
            </a:r>
            <a:r>
              <a:rPr lang="nl-NL" sz="2000" b="1" dirty="0" smtClean="0">
                <a:latin typeface="Calibri" panose="020F0502020204030204" pitchFamily="34" charset="0"/>
                <a:cs typeface="Calibri" panose="020F0502020204030204" pitchFamily="34" charset="0"/>
              </a:rPr>
              <a:t>oncogen die </a:t>
            </a:r>
            <a:r>
              <a:rPr lang="nl-NL" sz="2000" b="1" dirty="0">
                <a:latin typeface="Calibri" panose="020F0502020204030204" pitchFamily="34" charset="0"/>
                <a:cs typeface="Calibri" panose="020F0502020204030204" pitchFamily="34" charset="0"/>
                <a:sym typeface="Wingdings" panose="05000000000000000000" pitchFamily="2" charset="2"/>
              </a:rPr>
              <a:t>mogelijk </a:t>
            </a:r>
            <a:r>
              <a:rPr lang="nl-NL" sz="2000" b="1" dirty="0" smtClean="0">
                <a:latin typeface="Calibri" panose="020F0502020204030204" pitchFamily="34" charset="0"/>
                <a:cs typeface="Calibri" panose="020F0502020204030204" pitchFamily="34" charset="0"/>
              </a:rPr>
              <a:t>op het verkeerde moment tot expressie komt </a:t>
            </a:r>
            <a:r>
              <a:rPr lang="nl-NL" sz="2000" b="1" dirty="0" smtClean="0">
                <a:latin typeface="Calibri" panose="020F0502020204030204" pitchFamily="34" charset="0"/>
                <a:cs typeface="Calibri" panose="020F0502020204030204" pitchFamily="34" charset="0"/>
                <a:sym typeface="Wingdings" panose="05000000000000000000" pitchFamily="2" charset="2"/>
              </a:rPr>
              <a:t> verstoorde celdeling</a:t>
            </a:r>
            <a:endParaRPr lang="nl-NL" sz="2000" b="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477838" y="3520221"/>
            <a:ext cx="839787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Tumor </a:t>
            </a:r>
            <a:r>
              <a:rPr lang="nl-NL" altLang="nl-NL" sz="2800" b="1" i="1" dirty="0" err="1">
                <a:solidFill>
                  <a:srgbClr val="FF6600"/>
                </a:solidFill>
                <a:latin typeface="Calibri" panose="020F0502020204030204" pitchFamily="34" charset="0"/>
              </a:rPr>
              <a:t>suppressor</a:t>
            </a:r>
            <a:r>
              <a:rPr lang="nl-NL" altLang="nl-NL" sz="2800" b="1" i="1" dirty="0">
                <a:solidFill>
                  <a:srgbClr val="FF6600"/>
                </a:solidFill>
                <a:latin typeface="Calibri" panose="020F0502020204030204" pitchFamily="34" charset="0"/>
              </a:rPr>
              <a:t> genen</a:t>
            </a:r>
            <a:r>
              <a:rPr lang="nl-NL" altLang="nl-NL" sz="2800" dirty="0">
                <a:solidFill>
                  <a:srgbClr val="FF6600"/>
                </a:solidFill>
                <a:latin typeface="Calibri" panose="020F0502020204030204" pitchFamily="34" charset="0"/>
              </a:rPr>
              <a:t> </a:t>
            </a:r>
            <a:r>
              <a:rPr lang="nl-NL" altLang="nl-NL" sz="2800" u="sng" dirty="0">
                <a:latin typeface="Calibri" panose="020F0502020204030204" pitchFamily="34" charset="0"/>
              </a:rPr>
              <a:t>remmen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Verlies van een </a:t>
            </a:r>
            <a:r>
              <a:rPr lang="nl-NL" altLang="nl-NL" sz="2800" dirty="0" err="1">
                <a:latin typeface="Calibri" panose="020F0502020204030204" pitchFamily="34" charset="0"/>
              </a:rPr>
              <a:t>tumorsuppressorgen</a:t>
            </a:r>
            <a:r>
              <a:rPr lang="nl-NL" altLang="nl-NL" sz="2800" dirty="0">
                <a:latin typeface="Calibri" panose="020F0502020204030204" pitchFamily="34" charset="0"/>
              </a:rPr>
              <a:t> geeft extra groei (vergelijkbaar met een kapotte 	rem</a:t>
            </a:r>
            <a:r>
              <a:rPr lang="nl-NL" altLang="nl-NL" sz="2800" dirty="0" smtClean="0">
                <a:latin typeface="Calibri" panose="020F0502020204030204" pitchFamily="34" charset="0"/>
              </a:rPr>
              <a:t>)</a:t>
            </a:r>
            <a:endParaRPr lang="nl-NL" altLang="nl-NL" sz="2800" dirty="0">
              <a:latin typeface="Calibri" panose="020F0502020204030204" pitchFamily="34" charset="0"/>
            </a:endParaRPr>
          </a:p>
        </p:txBody>
      </p:sp>
      <p:sp>
        <p:nvSpPr>
          <p:cNvPr id="60419" name="Text Box 3"/>
          <p:cNvSpPr txBox="1">
            <a:spLocks noChangeArrowheads="1"/>
          </p:cNvSpPr>
          <p:nvPr/>
        </p:nvSpPr>
        <p:spPr bwMode="auto">
          <a:xfrm>
            <a:off x="477837" y="1154333"/>
            <a:ext cx="83978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Oncogenen</a:t>
            </a:r>
            <a:r>
              <a:rPr lang="nl-NL" altLang="nl-NL" sz="2800" b="1" i="1" dirty="0">
                <a:latin typeface="Calibri" panose="020F0502020204030204" pitchFamily="34" charset="0"/>
              </a:rPr>
              <a:t> </a:t>
            </a:r>
            <a:r>
              <a:rPr lang="nl-NL" altLang="nl-NL" sz="2800" u="sng" dirty="0">
                <a:latin typeface="Calibri" panose="020F0502020204030204" pitchFamily="34" charset="0"/>
              </a:rPr>
              <a:t>stimuleren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Activatie van dit gen geeft extra groei 	(vergelijkbaar met een baksteen op het gaspedaal</a:t>
            </a:r>
            <a:r>
              <a:rPr lang="nl-NL" altLang="nl-NL" sz="2800" dirty="0" smtClean="0">
                <a:latin typeface="Calibri" panose="020F0502020204030204" pitchFamily="34" charset="0"/>
              </a:rPr>
              <a:t>) bv. </a:t>
            </a:r>
            <a:r>
              <a:rPr lang="nl-NL" altLang="nl-NL" sz="2800" dirty="0" err="1" smtClean="0">
                <a:latin typeface="Calibri" panose="020F0502020204030204" pitchFamily="34" charset="0"/>
              </a:rPr>
              <a:t>cyclinen</a:t>
            </a:r>
            <a:r>
              <a:rPr lang="nl-NL" altLang="nl-NL" sz="2800" dirty="0" smtClean="0">
                <a:latin typeface="Calibri" panose="020F0502020204030204" pitchFamily="34" charset="0"/>
              </a:rPr>
              <a:t>, ras.</a:t>
            </a:r>
            <a:endParaRPr lang="nl-NL" altLang="nl-NL" sz="2800" dirty="0">
              <a:latin typeface="Calibri" panose="020F0502020204030204" pitchFamily="34" charset="0"/>
            </a:endParaRPr>
          </a:p>
          <a:p>
            <a:pPr eaLnBrk="1" hangingPunct="1">
              <a:spcBef>
                <a:spcPct val="50000"/>
              </a:spcBef>
              <a:buFontTx/>
              <a:buNone/>
            </a:pPr>
            <a:endParaRPr lang="nl-NL" altLang="nl-NL" sz="2800" dirty="0">
              <a:latin typeface="Calibri" panose="020F0502020204030204" pitchFamily="34" charset="0"/>
            </a:endParaRPr>
          </a:p>
        </p:txBody>
      </p:sp>
    </p:spTree>
    <p:extLst>
      <p:ext uri="{BB962C8B-B14F-4D97-AF65-F5344CB8AC3E}">
        <p14:creationId xmlns:p14="http://schemas.microsoft.com/office/powerpoint/2010/main" val="37172739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914400" y="697915"/>
            <a:ext cx="7018020" cy="646331"/>
          </a:xfrm>
          <a:prstGeom prst="rect">
            <a:avLst/>
          </a:prstGeom>
        </p:spPr>
        <p:txBody>
          <a:bodyPr wrap="square">
            <a:spAutoFit/>
          </a:bodyPr>
          <a:lstStyle/>
          <a:p>
            <a:r>
              <a:rPr lang="en-US" dirty="0" err="1" smtClean="0">
                <a:latin typeface="Calibri" panose="020F0502020204030204" pitchFamily="34" charset="0"/>
                <a:cs typeface="Calibri" panose="020F0502020204030204" pitchFamily="34" charset="0"/>
                <a:hlinkClick r:id="rId3"/>
              </a:rPr>
              <a:t>Samenvatting</a:t>
            </a:r>
            <a:r>
              <a:rPr lang="en-US" dirty="0" smtClean="0">
                <a:latin typeface="Calibri" panose="020F0502020204030204" pitchFamily="34" charset="0"/>
                <a:cs typeface="Calibri" panose="020F0502020204030204" pitchFamily="34" charset="0"/>
                <a:hlinkClick r:id="rId3"/>
              </a:rPr>
              <a:t> </a:t>
            </a:r>
            <a:r>
              <a:rPr lang="en-US" dirty="0" err="1" smtClean="0">
                <a:latin typeface="Calibri" panose="020F0502020204030204" pitchFamily="34" charset="0"/>
                <a:cs typeface="Calibri" panose="020F0502020204030204" pitchFamily="34" charset="0"/>
                <a:hlinkClick r:id="rId3"/>
              </a:rPr>
              <a:t>hoogtepunten</a:t>
            </a:r>
            <a:r>
              <a:rPr lang="en-US" dirty="0" smtClean="0">
                <a:latin typeface="Calibri" panose="020F0502020204030204" pitchFamily="34" charset="0"/>
                <a:cs typeface="Calibri" panose="020F0502020204030204" pitchFamily="34" charset="0"/>
                <a:hlinkClick r:id="rId3"/>
              </a:rPr>
              <a:t> van </a:t>
            </a:r>
            <a:r>
              <a:rPr lang="en-US" dirty="0" err="1" smtClean="0">
                <a:latin typeface="Calibri" panose="020F0502020204030204" pitchFamily="34" charset="0"/>
                <a:cs typeface="Calibri" panose="020F0502020204030204" pitchFamily="34" charset="0"/>
                <a:hlinkClick r:id="rId3"/>
              </a:rPr>
              <a:t>dit</a:t>
            </a:r>
            <a:r>
              <a:rPr lang="en-US" dirty="0" smtClean="0">
                <a:latin typeface="Calibri" panose="020F0502020204030204" pitchFamily="34" charset="0"/>
                <a:cs typeface="Calibri" panose="020F0502020204030204" pitchFamily="34" charset="0"/>
                <a:hlinkClick r:id="rId3"/>
              </a:rPr>
              <a:t> </a:t>
            </a:r>
            <a:r>
              <a:rPr lang="en-US" dirty="0" err="1" smtClean="0">
                <a:latin typeface="Calibri" panose="020F0502020204030204" pitchFamily="34" charset="0"/>
                <a:cs typeface="Calibri" panose="020F0502020204030204" pitchFamily="34" charset="0"/>
                <a:hlinkClick r:id="rId3"/>
              </a:rPr>
              <a:t>hoofdstuk</a:t>
            </a:r>
            <a:r>
              <a:rPr lang="en-US" dirty="0">
                <a:latin typeface="Calibri" panose="020F0502020204030204" pitchFamily="34" charset="0"/>
                <a:cs typeface="Calibri" panose="020F0502020204030204" pitchFamily="34" charset="0"/>
                <a:hlinkClick r:id="rId3"/>
              </a:rPr>
              <a:t> </a:t>
            </a:r>
            <a:r>
              <a:rPr lang="en-US" dirty="0" smtClean="0">
                <a:latin typeface="Calibri" panose="020F0502020204030204" pitchFamily="34" charset="0"/>
                <a:cs typeface="Calibri" panose="020F0502020204030204" pitchFamily="34" charset="0"/>
                <a:hlinkClick r:id="rId3"/>
              </a:rPr>
              <a:t>in </a:t>
            </a:r>
            <a:r>
              <a:rPr lang="en-US" dirty="0" err="1" smtClean="0">
                <a:latin typeface="Calibri" panose="020F0502020204030204" pitchFamily="34" charset="0"/>
                <a:cs typeface="Calibri" panose="020F0502020204030204" pitchFamily="34" charset="0"/>
                <a:hlinkClick r:id="rId3"/>
              </a:rPr>
              <a:t>een</a:t>
            </a:r>
            <a:r>
              <a:rPr lang="en-US" dirty="0" smtClean="0">
                <a:latin typeface="Calibri" panose="020F0502020204030204" pitchFamily="34" charset="0"/>
                <a:cs typeface="Calibri" panose="020F0502020204030204" pitchFamily="34" charset="0"/>
                <a:hlinkClick r:id="rId3"/>
              </a:rPr>
              <a:t> </a:t>
            </a:r>
            <a:r>
              <a:rPr lang="en-US" dirty="0" err="1" smtClean="0">
                <a:latin typeface="Calibri" panose="020F0502020204030204" pitchFamily="34" charset="0"/>
                <a:cs typeface="Calibri" panose="020F0502020204030204" pitchFamily="34" charset="0"/>
                <a:hlinkClick r:id="rId3"/>
              </a:rPr>
              <a:t>Filmpje</a:t>
            </a:r>
            <a:r>
              <a:rPr lang="en-US" dirty="0" smtClean="0">
                <a:latin typeface="Calibri" panose="020F0502020204030204" pitchFamily="34" charset="0"/>
                <a:cs typeface="Calibri" panose="020F0502020204030204" pitchFamily="34" charset="0"/>
                <a:hlinkClick r:id="rId3"/>
              </a:rPr>
              <a:t> 11 min: Mechanism </a:t>
            </a:r>
            <a:r>
              <a:rPr lang="en-US" dirty="0">
                <a:latin typeface="Calibri" panose="020F0502020204030204" pitchFamily="34" charset="0"/>
                <a:cs typeface="Calibri" panose="020F0502020204030204" pitchFamily="34" charset="0"/>
                <a:hlinkClick r:id="rId3"/>
              </a:rPr>
              <a:t>of Cancer (tumor suppressor genes and oncogenes)</a:t>
            </a:r>
            <a:endParaRPr lang="en-US"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9316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303" y="1347198"/>
            <a:ext cx="8832985" cy="4968553"/>
          </a:xfrm>
          <a:prstGeom prst="rect">
            <a:avLst/>
          </a:prstGeom>
        </p:spPr>
      </p:pic>
      <p:sp>
        <p:nvSpPr>
          <p:cNvPr id="3" name="Tekstvak 2"/>
          <p:cNvSpPr txBox="1"/>
          <p:nvPr/>
        </p:nvSpPr>
        <p:spPr>
          <a:xfrm>
            <a:off x="478300" y="258518"/>
            <a:ext cx="7976382" cy="892552"/>
          </a:xfrm>
          <a:prstGeom prst="rect">
            <a:avLst/>
          </a:prstGeom>
          <a:noFill/>
        </p:spPr>
        <p:txBody>
          <a:bodyPr wrap="square" rtlCol="0">
            <a:spAutoFit/>
          </a:bodyPr>
          <a:lstStyle/>
          <a:p>
            <a:pPr algn="ctr"/>
            <a:r>
              <a:rPr lang="nl-NL" sz="2600" b="1" dirty="0" smtClean="0">
                <a:solidFill>
                  <a:srgbClr val="FF6600"/>
                </a:solidFill>
                <a:latin typeface="Calibri" panose="020F0502020204030204" pitchFamily="34" charset="0"/>
                <a:cs typeface="Calibri" panose="020F0502020204030204" pitchFamily="34" charset="0"/>
              </a:rPr>
              <a:t>Doodsoorzaken USA </a:t>
            </a:r>
          </a:p>
          <a:p>
            <a:pPr algn="ctr"/>
            <a:r>
              <a:rPr lang="nl-NL" sz="2600" b="1" dirty="0" smtClean="0">
                <a:solidFill>
                  <a:srgbClr val="FF6600"/>
                </a:solidFill>
                <a:latin typeface="Calibri" panose="020F0502020204030204" pitchFamily="34" charset="0"/>
                <a:cs typeface="Calibri" panose="020F0502020204030204" pitchFamily="34" charset="0"/>
              </a:rPr>
              <a:t>1900					2010</a:t>
            </a:r>
            <a:endParaRPr lang="nl-NL" sz="26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37784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Pauze: 5 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831258"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6551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479026"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302910"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87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00" fill="hold"/>
                                        <p:tgtEl>
                                          <p:spTgt spid="3"/>
                                        </p:tgtEl>
                                        <p:attrNameLst>
                                          <p:attrName>ppt_x</p:attrName>
                                        </p:attrNameLst>
                                      </p:cBhvr>
                                      <p:tavLst>
                                        <p:tav tm="0">
                                          <p:val>
                                            <p:strVal val="0-#ppt_w/2"/>
                                          </p:val>
                                        </p:tav>
                                        <p:tav tm="100000">
                                          <p:val>
                                            <p:strVal val="#ppt_x"/>
                                          </p:val>
                                        </p:tav>
                                      </p:tavLst>
                                    </p:anim>
                                    <p:anim calcmode="lin" valueType="num">
                                      <p:cBhvr additive="base">
                                        <p:cTn id="8" dur="30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p:cNvGrpSpPr>
            <a:grpSpLocks/>
          </p:cNvGrpSpPr>
          <p:nvPr/>
        </p:nvGrpSpPr>
        <p:grpSpPr bwMode="auto">
          <a:xfrm>
            <a:off x="874713" y="744538"/>
            <a:ext cx="7369175" cy="4894262"/>
            <a:chOff x="839" y="346"/>
            <a:chExt cx="4128" cy="2600"/>
          </a:xfrm>
        </p:grpSpPr>
        <p:sp>
          <p:nvSpPr>
            <p:cNvPr id="5123" name="Text Box 3"/>
            <p:cNvSpPr txBox="1">
              <a:spLocks noChangeArrowheads="1"/>
            </p:cNvSpPr>
            <p:nvPr/>
          </p:nvSpPr>
          <p:spPr bwMode="auto">
            <a:xfrm>
              <a:off x="884" y="935"/>
              <a:ext cx="4036"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8163" eaLnBrk="0" hangingPunct="0">
                <a:spcBef>
                  <a:spcPct val="20000"/>
                </a:spcBef>
                <a:buChar char="•"/>
                <a:tabLst>
                  <a:tab pos="538163" algn="l"/>
                </a:tabLst>
                <a:defRPr sz="3200">
                  <a:solidFill>
                    <a:schemeClr val="tx1"/>
                  </a:solidFill>
                  <a:latin typeface="Arial" charset="0"/>
                  <a:cs typeface="Arial" charset="0"/>
                </a:defRPr>
              </a:lvl1pPr>
              <a:lvl2pPr marL="742950" indent="-285750" eaLnBrk="0" hangingPunct="0">
                <a:spcBef>
                  <a:spcPct val="20000"/>
                </a:spcBef>
                <a:buChar char="–"/>
                <a:tabLst>
                  <a:tab pos="538163" algn="l"/>
                </a:tabLst>
                <a:defRPr sz="2800">
                  <a:solidFill>
                    <a:schemeClr val="tx1"/>
                  </a:solidFill>
                  <a:latin typeface="Arial" charset="0"/>
                  <a:cs typeface="Arial" charset="0"/>
                </a:defRPr>
              </a:lvl2pPr>
              <a:lvl3pPr marL="1143000" indent="-228600" eaLnBrk="0" hangingPunct="0">
                <a:spcBef>
                  <a:spcPct val="20000"/>
                </a:spcBef>
                <a:buChar char="•"/>
                <a:tabLst>
                  <a:tab pos="538163" algn="l"/>
                </a:tabLst>
                <a:defRPr sz="2400">
                  <a:solidFill>
                    <a:schemeClr val="tx1"/>
                  </a:solidFill>
                  <a:latin typeface="Arial" charset="0"/>
                  <a:cs typeface="Arial" charset="0"/>
                </a:defRPr>
              </a:lvl3pPr>
              <a:lvl4pPr marL="1600200" indent="-228600" eaLnBrk="0" hangingPunct="0">
                <a:spcBef>
                  <a:spcPct val="20000"/>
                </a:spcBef>
                <a:buChar char="–"/>
                <a:tabLst>
                  <a:tab pos="538163" algn="l"/>
                </a:tabLst>
                <a:defRPr sz="2000">
                  <a:solidFill>
                    <a:schemeClr val="tx1"/>
                  </a:solidFill>
                  <a:latin typeface="Arial" charset="0"/>
                  <a:cs typeface="Arial" charset="0"/>
                </a:defRPr>
              </a:lvl4pPr>
              <a:lvl5pPr marL="2057400" indent="-228600" eaLnBrk="0" hangingPunct="0">
                <a:spcBef>
                  <a:spcPct val="20000"/>
                </a:spcBef>
                <a:buChar char="»"/>
                <a:tabLst>
                  <a:tab pos="538163" algn="l"/>
                </a:tabLst>
                <a:defRPr sz="2000">
                  <a:solidFill>
                    <a:schemeClr val="tx1"/>
                  </a:solidFill>
                  <a:latin typeface="Arial" charset="0"/>
                  <a:cs typeface="Arial"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charset="0"/>
                  <a:cs typeface="Arial" charset="0"/>
                </a:defRPr>
              </a:lvl9pPr>
            </a:lstStyle>
            <a:p>
              <a:pPr eaLnBrk="1" hangingPunct="1">
                <a:spcBef>
                  <a:spcPct val="50000"/>
                </a:spcBef>
                <a:buFontTx/>
                <a:buNone/>
                <a:defRPr/>
              </a:pPr>
              <a:endParaRPr lang="en-US" altLang="nl-NL" sz="2400" dirty="0" smtClean="0">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Chromatin modification</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Genomic stability</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DNA repair</a:t>
              </a:r>
            </a:p>
            <a:p>
              <a:pPr eaLnBrk="1" hangingPunct="1">
                <a:spcBef>
                  <a:spcPct val="50000"/>
                </a:spcBef>
                <a:buClr>
                  <a:schemeClr val="accent2"/>
                </a:buClr>
                <a:buFont typeface="Wingdings" pitchFamily="2" charset="2"/>
                <a:buChar char="Ø"/>
                <a:defRPr/>
              </a:pPr>
              <a:r>
                <a:rPr lang="en-US" altLang="nl-NL" sz="2400" dirty="0" smtClean="0">
                  <a:latin typeface="Calibri" panose="020F0502020204030204" pitchFamily="34" charset="0"/>
                  <a:cs typeface="Calibri" panose="020F0502020204030204" pitchFamily="34" charset="0"/>
                </a:rPr>
                <a:t>De </a:t>
              </a:r>
              <a:r>
                <a:rPr lang="en-US" altLang="nl-NL" sz="2400" dirty="0" err="1" smtClean="0">
                  <a:latin typeface="Calibri" panose="020F0502020204030204" pitchFamily="34" charset="0"/>
                  <a:cs typeface="Calibri" panose="020F0502020204030204" pitchFamily="34" charset="0"/>
                </a:rPr>
                <a:t>cel</a:t>
              </a:r>
              <a:r>
                <a:rPr lang="en-US" altLang="nl-NL" sz="2400" dirty="0" smtClean="0">
                  <a:latin typeface="Calibri" panose="020F0502020204030204" pitchFamily="34" charset="0"/>
                  <a:cs typeface="Calibri" panose="020F0502020204030204" pitchFamily="34" charset="0"/>
                </a:rPr>
                <a:t> </a:t>
              </a:r>
              <a:r>
                <a:rPr lang="en-US" altLang="nl-NL" sz="2400" dirty="0" err="1" smtClean="0">
                  <a:latin typeface="Calibri" panose="020F0502020204030204" pitchFamily="34" charset="0"/>
                  <a:cs typeface="Calibri" panose="020F0502020204030204" pitchFamily="34" charset="0"/>
                </a:rPr>
                <a:t>cyclus</a:t>
              </a:r>
              <a:r>
                <a:rPr lang="en-US" altLang="nl-NL" sz="2400" dirty="0" smtClean="0">
                  <a:latin typeface="Calibri" panose="020F0502020204030204" pitchFamily="34" charset="0"/>
                  <a:cs typeface="Calibri" panose="020F0502020204030204" pitchFamily="34" charset="0"/>
                </a:rPr>
                <a:t> (en de </a:t>
              </a:r>
              <a:r>
                <a:rPr lang="en-US" altLang="nl-NL" sz="2400" dirty="0" err="1" smtClean="0">
                  <a:latin typeface="Calibri" panose="020F0502020204030204" pitchFamily="34" charset="0"/>
                  <a:cs typeface="Calibri" panose="020F0502020204030204" pitchFamily="34" charset="0"/>
                </a:rPr>
                <a:t>controle</a:t>
              </a:r>
              <a:r>
                <a:rPr lang="en-US" altLang="nl-NL" sz="2400" dirty="0" smtClean="0">
                  <a:latin typeface="Calibri" panose="020F0502020204030204" pitchFamily="34" charset="0"/>
                  <a:cs typeface="Calibri" panose="020F0502020204030204" pitchFamily="34" charset="0"/>
                </a:rPr>
                <a:t> </a:t>
              </a:r>
              <a:r>
                <a:rPr lang="en-US" altLang="nl-NL" sz="2400" dirty="0" err="1" smtClean="0">
                  <a:latin typeface="Calibri" panose="020F0502020204030204" pitchFamily="34" charset="0"/>
                  <a:cs typeface="Calibri" panose="020F0502020204030204" pitchFamily="34" charset="0"/>
                </a:rPr>
                <a:t>daarvan</a:t>
              </a:r>
              <a:r>
                <a:rPr lang="en-US" altLang="nl-NL" sz="2400" dirty="0" smtClean="0">
                  <a:latin typeface="Calibri" panose="020F0502020204030204" pitchFamily="34" charset="0"/>
                  <a:cs typeface="Calibri" panose="020F0502020204030204" pitchFamily="34" charset="0"/>
                </a:rPr>
                <a:t>)</a:t>
              </a:r>
            </a:p>
            <a:p>
              <a:pPr eaLnBrk="1" hangingPunct="1">
                <a:spcBef>
                  <a:spcPct val="50000"/>
                </a:spcBef>
                <a:buClr>
                  <a:schemeClr val="accent2"/>
                </a:buClr>
                <a:buFont typeface="Wingdings" pitchFamily="2" charset="2"/>
                <a:buChar char="Ø"/>
                <a:defRPr/>
              </a:pPr>
              <a:r>
                <a:rPr lang="en-US" altLang="nl-NL" sz="2400" dirty="0" err="1" smtClean="0">
                  <a:solidFill>
                    <a:schemeClr val="bg1">
                      <a:lumMod val="65000"/>
                    </a:schemeClr>
                  </a:solidFill>
                  <a:latin typeface="Calibri" panose="020F0502020204030204" pitchFamily="34" charset="0"/>
                  <a:cs typeface="Calibri" panose="020F0502020204030204" pitchFamily="34" charset="0"/>
                </a:rPr>
                <a:t>Apoptose</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a:p>
              <a:pPr eaLnBrk="1" hangingPunct="1">
                <a:spcBef>
                  <a:spcPct val="50000"/>
                </a:spcBef>
                <a:buClr>
                  <a:schemeClr val="accent2"/>
                </a:buClr>
                <a:buFont typeface="Wingdings" pitchFamily="2" charset="2"/>
                <a:buChar char="Ø"/>
                <a:defRPr/>
              </a:pPr>
              <a:r>
                <a:rPr lang="en-US" altLang="nl-NL" sz="2400" dirty="0" smtClean="0">
                  <a:solidFill>
                    <a:schemeClr val="bg1">
                      <a:lumMod val="65000"/>
                    </a:schemeClr>
                  </a:solidFill>
                  <a:latin typeface="Calibri" panose="020F0502020204030204" pitchFamily="34" charset="0"/>
                  <a:cs typeface="Calibri" panose="020F0502020204030204" pitchFamily="34" charset="0"/>
                </a:rPr>
                <a:t>Contact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tussen</a:t>
              </a:r>
              <a:r>
                <a:rPr lang="en-US" altLang="nl-NL" sz="2400" dirty="0" smtClean="0">
                  <a:solidFill>
                    <a:schemeClr val="bg1">
                      <a:lumMod val="65000"/>
                    </a:schemeClr>
                  </a:solidFill>
                  <a:latin typeface="Calibri" panose="020F0502020204030204" pitchFamily="34" charset="0"/>
                  <a:cs typeface="Calibri" panose="020F0502020204030204" pitchFamily="34" charset="0"/>
                </a:rPr>
                <a:t> </a:t>
              </a:r>
              <a:r>
                <a:rPr lang="en-US" altLang="nl-NL" sz="2400" dirty="0" err="1" smtClean="0">
                  <a:solidFill>
                    <a:schemeClr val="bg1">
                      <a:lumMod val="65000"/>
                    </a:schemeClr>
                  </a:solidFill>
                  <a:latin typeface="Calibri" panose="020F0502020204030204" pitchFamily="34" charset="0"/>
                  <a:cs typeface="Calibri" panose="020F0502020204030204" pitchFamily="34" charset="0"/>
                </a:rPr>
                <a:t>cellen</a:t>
              </a:r>
              <a:endParaRPr lang="en-US" altLang="nl-NL" sz="2400" dirty="0" smtClean="0">
                <a:solidFill>
                  <a:schemeClr val="bg1">
                    <a:lumMod val="65000"/>
                  </a:schemeClr>
                </a:solidFill>
                <a:latin typeface="Calibri" panose="020F0502020204030204" pitchFamily="34" charset="0"/>
                <a:cs typeface="Calibri" panose="020F0502020204030204" pitchFamily="34" charset="0"/>
              </a:endParaRPr>
            </a:p>
          </p:txBody>
        </p:sp>
        <p:sp>
          <p:nvSpPr>
            <p:cNvPr id="16388" name="Text Box 4"/>
            <p:cNvSpPr txBox="1">
              <a:spLocks noChangeArrowheads="1"/>
            </p:cNvSpPr>
            <p:nvPr/>
          </p:nvSpPr>
          <p:spPr bwMode="auto">
            <a:xfrm>
              <a:off x="839" y="346"/>
              <a:ext cx="412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a:solidFill>
                    <a:srgbClr val="FF6600"/>
                  </a:solidFill>
                  <a:latin typeface="Calibri" panose="020F0502020204030204" pitchFamily="34" charset="0"/>
                  <a:cs typeface="Calibri" panose="020F0502020204030204" pitchFamily="34" charset="0"/>
                </a:rPr>
                <a:t>Kankercellen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ontstaan</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a:solidFill>
                    <a:srgbClr val="FF6600"/>
                  </a:solidFill>
                  <a:latin typeface="Calibri" panose="020F0502020204030204" pitchFamily="34" charset="0"/>
                  <a:cs typeface="Calibri" panose="020F0502020204030204" pitchFamily="34" charset="0"/>
                </a:rPr>
                <a:t>door </a:t>
              </a:r>
              <a:r>
                <a:rPr lang="en-US" altLang="nl-NL" b="1" dirty="0" err="1">
                  <a:solidFill>
                    <a:srgbClr val="FF6600"/>
                  </a:solidFill>
                  <a:latin typeface="Calibri" panose="020F0502020204030204" pitchFamily="34" charset="0"/>
                  <a:cs typeface="Calibri" panose="020F0502020204030204" pitchFamily="34" charset="0"/>
                </a:rPr>
                <a:t>fouten</a:t>
              </a:r>
              <a:r>
                <a:rPr lang="en-US" altLang="nl-NL" b="1" dirty="0">
                  <a:solidFill>
                    <a:srgbClr val="FF6600"/>
                  </a:solidFill>
                  <a:latin typeface="Calibri" panose="020F0502020204030204" pitchFamily="34" charset="0"/>
                  <a:cs typeface="Calibri" panose="020F0502020204030204" pitchFamily="34" charset="0"/>
                </a:rPr>
                <a:t> in </a:t>
              </a:r>
              <a:r>
                <a:rPr lang="en-US" altLang="nl-NL" b="1" dirty="0" err="1">
                  <a:solidFill>
                    <a:srgbClr val="FF6600"/>
                  </a:solidFill>
                  <a:latin typeface="Calibri" panose="020F0502020204030204" pitchFamily="34" charset="0"/>
                  <a:cs typeface="Calibri" panose="020F0502020204030204" pitchFamily="34" charset="0"/>
                </a:rPr>
                <a:t>genen</a:t>
              </a:r>
              <a:r>
                <a:rPr lang="en-US" altLang="nl-NL" b="1" dirty="0">
                  <a:solidFill>
                    <a:srgbClr val="FF6600"/>
                  </a:solidFill>
                  <a:latin typeface="Calibri" panose="020F0502020204030204" pitchFamily="34" charset="0"/>
                  <a:cs typeface="Calibri" panose="020F0502020204030204" pitchFamily="34" charset="0"/>
                </a:rPr>
                <a:t> die </a:t>
              </a:r>
              <a:r>
                <a:rPr lang="en-US" altLang="nl-NL" b="1" dirty="0" err="1">
                  <a:solidFill>
                    <a:srgbClr val="FF6600"/>
                  </a:solidFill>
                  <a:latin typeface="Calibri" panose="020F0502020204030204" pitchFamily="34" charset="0"/>
                  <a:cs typeface="Calibri" panose="020F0502020204030204" pitchFamily="34" charset="0"/>
                </a:rPr>
                <a:t>betrokken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zijn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bij</a:t>
              </a:r>
              <a:r>
                <a:rPr lang="en-US" altLang="nl-NL" b="1" dirty="0">
                  <a:solidFill>
                    <a:srgbClr val="FF6600"/>
                  </a:solidFill>
                  <a:latin typeface="Calibri" panose="020F0502020204030204" pitchFamily="34" charset="0"/>
                  <a:cs typeface="Calibri" panose="020F0502020204030204" pitchFamily="34" charset="0"/>
                </a:rPr>
                <a:t>:</a:t>
              </a:r>
            </a:p>
          </p:txBody>
        </p:sp>
      </p:grpSp>
    </p:spTree>
    <p:extLst>
      <p:ext uri="{BB962C8B-B14F-4D97-AF65-F5344CB8AC3E}">
        <p14:creationId xmlns:p14="http://schemas.microsoft.com/office/powerpoint/2010/main" val="19964583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477838" y="3520221"/>
            <a:ext cx="839787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Tumor </a:t>
            </a:r>
            <a:r>
              <a:rPr lang="nl-NL" altLang="nl-NL" sz="2800" b="1" i="1" dirty="0" err="1">
                <a:solidFill>
                  <a:srgbClr val="FF6600"/>
                </a:solidFill>
                <a:latin typeface="Calibri" panose="020F0502020204030204" pitchFamily="34" charset="0"/>
              </a:rPr>
              <a:t>suppressor</a:t>
            </a:r>
            <a:r>
              <a:rPr lang="nl-NL" altLang="nl-NL" sz="2800" b="1" i="1" dirty="0">
                <a:solidFill>
                  <a:srgbClr val="FF6600"/>
                </a:solidFill>
                <a:latin typeface="Calibri" panose="020F0502020204030204" pitchFamily="34" charset="0"/>
              </a:rPr>
              <a:t> genen</a:t>
            </a:r>
            <a:r>
              <a:rPr lang="nl-NL" altLang="nl-NL" sz="2800" dirty="0">
                <a:solidFill>
                  <a:srgbClr val="FF6600"/>
                </a:solidFill>
                <a:latin typeface="Calibri" panose="020F0502020204030204" pitchFamily="34" charset="0"/>
              </a:rPr>
              <a:t> </a:t>
            </a:r>
            <a:r>
              <a:rPr lang="nl-NL" altLang="nl-NL" sz="2800" u="sng" dirty="0">
                <a:latin typeface="Calibri" panose="020F0502020204030204" pitchFamily="34" charset="0"/>
              </a:rPr>
              <a:t>remmen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Verlies van een </a:t>
            </a:r>
            <a:r>
              <a:rPr lang="nl-NL" altLang="nl-NL" sz="2800" dirty="0" err="1">
                <a:latin typeface="Calibri" panose="020F0502020204030204" pitchFamily="34" charset="0"/>
              </a:rPr>
              <a:t>tumorsuppressorgen</a:t>
            </a:r>
            <a:r>
              <a:rPr lang="nl-NL" altLang="nl-NL" sz="2800" dirty="0">
                <a:latin typeface="Calibri" panose="020F0502020204030204" pitchFamily="34" charset="0"/>
              </a:rPr>
              <a:t> geeft extra groei (vergelijkbaar met een kapotte 	rem</a:t>
            </a:r>
            <a:r>
              <a:rPr lang="nl-NL" altLang="nl-NL" sz="2800" dirty="0" smtClean="0">
                <a:latin typeface="Calibri" panose="020F0502020204030204" pitchFamily="34" charset="0"/>
              </a:rPr>
              <a:t>)</a:t>
            </a:r>
            <a:endParaRPr lang="nl-NL" altLang="nl-NL" sz="2800" dirty="0">
              <a:latin typeface="Calibri" panose="020F0502020204030204" pitchFamily="34" charset="0"/>
            </a:endParaRPr>
          </a:p>
        </p:txBody>
      </p:sp>
      <p:sp>
        <p:nvSpPr>
          <p:cNvPr id="60419" name="Text Box 3"/>
          <p:cNvSpPr txBox="1">
            <a:spLocks noChangeArrowheads="1"/>
          </p:cNvSpPr>
          <p:nvPr/>
        </p:nvSpPr>
        <p:spPr bwMode="auto">
          <a:xfrm>
            <a:off x="477837" y="1154333"/>
            <a:ext cx="839787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Oncogenen</a:t>
            </a:r>
            <a:r>
              <a:rPr lang="nl-NL" altLang="nl-NL" sz="2800" b="1" i="1" dirty="0">
                <a:latin typeface="Calibri" panose="020F0502020204030204" pitchFamily="34" charset="0"/>
              </a:rPr>
              <a:t> </a:t>
            </a:r>
            <a:r>
              <a:rPr lang="nl-NL" altLang="nl-NL" sz="2800" u="sng" dirty="0">
                <a:latin typeface="Calibri" panose="020F0502020204030204" pitchFamily="34" charset="0"/>
              </a:rPr>
              <a:t>stimuleren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Activatie van dit gen geeft extra groei 	(vergelijkbaar met een baksteen op het gaspedaal</a:t>
            </a:r>
            <a:r>
              <a:rPr lang="nl-NL" altLang="nl-NL" sz="2800" dirty="0" smtClean="0">
                <a:latin typeface="Calibri" panose="020F0502020204030204" pitchFamily="34" charset="0"/>
              </a:rPr>
              <a:t>) bv. </a:t>
            </a:r>
            <a:r>
              <a:rPr lang="nl-NL" altLang="nl-NL" sz="2800" dirty="0" err="1" smtClean="0">
                <a:latin typeface="Calibri" panose="020F0502020204030204" pitchFamily="34" charset="0"/>
              </a:rPr>
              <a:t>cyclinen</a:t>
            </a:r>
            <a:r>
              <a:rPr lang="nl-NL" altLang="nl-NL" sz="2800" dirty="0" smtClean="0">
                <a:latin typeface="Calibri" panose="020F0502020204030204" pitchFamily="34" charset="0"/>
              </a:rPr>
              <a:t>, ras.</a:t>
            </a:r>
            <a:endParaRPr lang="nl-NL" altLang="nl-NL" sz="2800" dirty="0">
              <a:latin typeface="Calibri" panose="020F0502020204030204" pitchFamily="34" charset="0"/>
            </a:endParaRPr>
          </a:p>
          <a:p>
            <a:pPr eaLnBrk="1" hangingPunct="1">
              <a:spcBef>
                <a:spcPct val="50000"/>
              </a:spcBef>
              <a:buFontTx/>
              <a:buNone/>
            </a:pPr>
            <a:endParaRPr lang="nl-NL" altLang="nl-NL" sz="2800" dirty="0">
              <a:latin typeface="Calibri" panose="020F0502020204030204" pitchFamily="34" charset="0"/>
            </a:endParaRPr>
          </a:p>
        </p:txBody>
      </p:sp>
    </p:spTree>
    <p:extLst>
      <p:ext uri="{BB962C8B-B14F-4D97-AF65-F5344CB8AC3E}">
        <p14:creationId xmlns:p14="http://schemas.microsoft.com/office/powerpoint/2010/main" val="24506317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587500" y="2057400"/>
            <a:ext cx="57277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b="1" u="sng" dirty="0">
                <a:solidFill>
                  <a:srgbClr val="FF6600"/>
                </a:solidFill>
              </a:rPr>
              <a:t>Tumor </a:t>
            </a:r>
            <a:r>
              <a:rPr lang="nl-NL" altLang="nl-NL" b="1" u="sng" dirty="0" err="1">
                <a:solidFill>
                  <a:srgbClr val="FF6600"/>
                </a:solidFill>
              </a:rPr>
              <a:t>suppressor</a:t>
            </a:r>
            <a:r>
              <a:rPr lang="nl-NL" altLang="nl-NL" b="1" u="sng" dirty="0">
                <a:solidFill>
                  <a:srgbClr val="FF6600"/>
                </a:solidFill>
              </a:rPr>
              <a:t> gen p53</a:t>
            </a:r>
          </a:p>
          <a:p>
            <a:pPr algn="ctr" eaLnBrk="1" hangingPunct="1">
              <a:spcBef>
                <a:spcPct val="50000"/>
              </a:spcBef>
              <a:buFontTx/>
              <a:buNone/>
            </a:pPr>
            <a:r>
              <a:rPr lang="en-US" altLang="nl-NL" b="1" dirty="0"/>
              <a:t>“Guardian of the genome”</a:t>
            </a:r>
            <a:endParaRPr lang="en-GB" altLang="nl-NL" b="1" dirty="0"/>
          </a:p>
        </p:txBody>
      </p:sp>
    </p:spTree>
    <p:extLst>
      <p:ext uri="{BB962C8B-B14F-4D97-AF65-F5344CB8AC3E}">
        <p14:creationId xmlns:p14="http://schemas.microsoft.com/office/powerpoint/2010/main" val="593681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figure 9-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09600"/>
            <a:ext cx="8531225" cy="56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3"/>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t>Figure 9.4 </a:t>
            </a:r>
            <a:r>
              <a:rPr lang="en-US" altLang="nl-NL" sz="1100" i="1"/>
              <a:t> The Biology of Cancer</a:t>
            </a:r>
            <a:r>
              <a:rPr lang="en-US" altLang="nl-NL" sz="1100"/>
              <a:t> (© Garland Science 2007)</a:t>
            </a:r>
          </a:p>
        </p:txBody>
      </p:sp>
    </p:spTree>
    <p:extLst>
      <p:ext uri="{BB962C8B-B14F-4D97-AF65-F5344CB8AC3E}">
        <p14:creationId xmlns:p14="http://schemas.microsoft.com/office/powerpoint/2010/main" val="33116009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ycle-p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137" y="1303796"/>
            <a:ext cx="5290503" cy="491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ChangeArrowheads="1"/>
          </p:cNvSpPr>
          <p:nvPr/>
        </p:nvSpPr>
        <p:spPr bwMode="auto">
          <a:xfrm>
            <a:off x="3179763" y="6428021"/>
            <a:ext cx="2923857" cy="21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nl-NL" sz="800">
                <a:latin typeface="Calibri" panose="020F0502020204030204" pitchFamily="34" charset="0"/>
                <a:cs typeface="Calibri" panose="020F0502020204030204" pitchFamily="34" charset="0"/>
              </a:rPr>
              <a:t>http://www.barrettsinfo.com/figures/cycle-p53.gif</a:t>
            </a:r>
          </a:p>
        </p:txBody>
      </p:sp>
      <p:sp>
        <p:nvSpPr>
          <p:cNvPr id="4" name="Tekstvak 3"/>
          <p:cNvSpPr txBox="1"/>
          <p:nvPr/>
        </p:nvSpPr>
        <p:spPr>
          <a:xfrm>
            <a:off x="373380" y="290304"/>
            <a:ext cx="7726680" cy="584775"/>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P53 (o.a.) betrokken bij het G1/S checkpoint</a:t>
            </a:r>
            <a:endParaRPr lang="nl-NL" sz="32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94442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figure 9-0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7" y="1395452"/>
            <a:ext cx="8531225" cy="434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Text Box 3"/>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t>Figure 9.7b </a:t>
            </a:r>
            <a:r>
              <a:rPr lang="en-US" altLang="nl-NL" sz="1100" i="1"/>
              <a:t> The Biology of Cancer</a:t>
            </a:r>
            <a:r>
              <a:rPr lang="en-US" altLang="nl-NL" sz="1100"/>
              <a:t> (© Garland Science 2007)</a:t>
            </a:r>
          </a:p>
        </p:txBody>
      </p:sp>
      <p:sp>
        <p:nvSpPr>
          <p:cNvPr id="2" name="Tekstvak 1"/>
          <p:cNvSpPr txBox="1"/>
          <p:nvPr/>
        </p:nvSpPr>
        <p:spPr>
          <a:xfrm>
            <a:off x="373380" y="290304"/>
            <a:ext cx="7726680" cy="584775"/>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P53 is functioneel als tetrameer</a:t>
            </a:r>
            <a:endParaRPr lang="nl-NL" sz="32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88269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26" descr="figure 9-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53" y="350520"/>
            <a:ext cx="7961894" cy="594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1027"/>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t>Figure 9.8 </a:t>
            </a:r>
            <a:r>
              <a:rPr lang="en-US" altLang="nl-NL" sz="1100" i="1"/>
              <a:t> The Biology of Cancer</a:t>
            </a:r>
            <a:r>
              <a:rPr lang="en-US" altLang="nl-NL" sz="1100"/>
              <a:t> (© Garland Science 2007)</a:t>
            </a:r>
          </a:p>
        </p:txBody>
      </p:sp>
    </p:spTree>
    <p:extLst>
      <p:ext uri="{BB962C8B-B14F-4D97-AF65-F5344CB8AC3E}">
        <p14:creationId xmlns:p14="http://schemas.microsoft.com/office/powerpoint/2010/main" val="1974661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rotWithShape="1">
          <a:blip r:embed="rId2"/>
          <a:srcRect b="46828"/>
          <a:stretch/>
        </p:blipFill>
        <p:spPr>
          <a:xfrm>
            <a:off x="3089911" y="117438"/>
            <a:ext cx="5651126" cy="3512453"/>
          </a:xfrm>
          <a:prstGeom prst="rect">
            <a:avLst/>
          </a:prstGeom>
        </p:spPr>
      </p:pic>
      <p:sp>
        <p:nvSpPr>
          <p:cNvPr id="3" name="Tekstvak 2"/>
          <p:cNvSpPr txBox="1"/>
          <p:nvPr/>
        </p:nvSpPr>
        <p:spPr>
          <a:xfrm>
            <a:off x="274320" y="229344"/>
            <a:ext cx="2392680" cy="5293757"/>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Voorbeeld werking P53</a:t>
            </a:r>
          </a:p>
          <a:p>
            <a:endParaRPr lang="nl-NL" sz="3200" b="1" dirty="0">
              <a:solidFill>
                <a:srgbClr val="FF6600"/>
              </a:solidFill>
              <a:latin typeface="Calibri" panose="020F0502020204030204" pitchFamily="34" charset="0"/>
              <a:cs typeface="Calibri" panose="020F0502020204030204" pitchFamily="34" charset="0"/>
            </a:endParaRPr>
          </a:p>
          <a:p>
            <a:r>
              <a:rPr lang="nl-NL" sz="2200" dirty="0" smtClean="0">
                <a:latin typeface="Calibri" panose="020F0502020204030204" pitchFamily="34" charset="0"/>
                <a:cs typeface="Calibri" panose="020F0502020204030204" pitchFamily="34" charset="0"/>
              </a:rPr>
              <a:t>X-</a:t>
            </a:r>
            <a:r>
              <a:rPr lang="nl-NL" sz="2200" dirty="0" err="1" smtClean="0">
                <a:latin typeface="Calibri" panose="020F0502020204030204" pitchFamily="34" charset="0"/>
                <a:cs typeface="Calibri" panose="020F0502020204030204" pitchFamily="34" charset="0"/>
              </a:rPr>
              <a:t>ray</a:t>
            </a:r>
            <a:r>
              <a:rPr lang="nl-NL" sz="2200" dirty="0" smtClean="0">
                <a:latin typeface="Calibri" panose="020F0502020204030204" pitchFamily="34" charset="0"/>
                <a:cs typeface="Calibri" panose="020F0502020204030204" pitchFamily="34" charset="0"/>
              </a:rPr>
              <a:t> straling </a:t>
            </a:r>
            <a:r>
              <a:rPr lang="nl-NL" sz="2200" dirty="0" smtClean="0">
                <a:latin typeface="Calibri" panose="020F0502020204030204" pitchFamily="34" charset="0"/>
                <a:cs typeface="Calibri" panose="020F0502020204030204" pitchFamily="34" charset="0"/>
                <a:sym typeface="Wingdings" panose="05000000000000000000" pitchFamily="2" charset="2"/>
              </a:rPr>
              <a:t></a:t>
            </a:r>
          </a:p>
          <a:p>
            <a:endParaRPr lang="nl-NL" sz="2200" dirty="0">
              <a:latin typeface="Calibri" panose="020F0502020204030204" pitchFamily="34" charset="0"/>
              <a:cs typeface="Calibri" panose="020F0502020204030204" pitchFamily="34" charset="0"/>
              <a:sym typeface="Wingdings" panose="05000000000000000000" pitchFamily="2" charset="2"/>
            </a:endParaRPr>
          </a:p>
          <a:p>
            <a:r>
              <a:rPr lang="nl-NL" sz="2200" dirty="0" smtClean="0">
                <a:latin typeface="Calibri" panose="020F0502020204030204" pitchFamily="34" charset="0"/>
                <a:cs typeface="Calibri" panose="020F0502020204030204" pitchFamily="34" charset="0"/>
                <a:sym typeface="Wingdings" panose="05000000000000000000" pitchFamily="2" charset="2"/>
              </a:rPr>
              <a:t>DNA-schade </a:t>
            </a:r>
          </a:p>
          <a:p>
            <a:endParaRPr lang="nl-NL" sz="2200" dirty="0" smtClean="0">
              <a:latin typeface="Calibri" panose="020F0502020204030204" pitchFamily="34" charset="0"/>
              <a:cs typeface="Calibri" panose="020F0502020204030204" pitchFamily="34" charset="0"/>
              <a:sym typeface="Wingdings" panose="05000000000000000000" pitchFamily="2" charset="2"/>
            </a:endParaRPr>
          </a:p>
          <a:p>
            <a:r>
              <a:rPr lang="nl-NL" sz="2200" dirty="0" smtClean="0">
                <a:latin typeface="Calibri" panose="020F0502020204030204" pitchFamily="34" charset="0"/>
                <a:cs typeface="Calibri" panose="020F0502020204030204" pitchFamily="34" charset="0"/>
                <a:sym typeface="Wingdings" panose="05000000000000000000" pitchFamily="2" charset="2"/>
              </a:rPr>
              <a:t>P53 geactiveerd </a:t>
            </a:r>
          </a:p>
          <a:p>
            <a:endParaRPr lang="nl-NL" sz="2200" dirty="0" smtClean="0">
              <a:latin typeface="Calibri" panose="020F0502020204030204" pitchFamily="34" charset="0"/>
              <a:cs typeface="Calibri" panose="020F0502020204030204" pitchFamily="34" charset="0"/>
              <a:sym typeface="Wingdings" panose="05000000000000000000" pitchFamily="2" charset="2"/>
            </a:endParaRPr>
          </a:p>
          <a:p>
            <a:r>
              <a:rPr lang="nl-NL" sz="2200" dirty="0" smtClean="0">
                <a:latin typeface="Calibri" panose="020F0502020204030204" pitchFamily="34" charset="0"/>
                <a:cs typeface="Calibri" panose="020F0502020204030204" pitchFamily="34" charset="0"/>
                <a:sym typeface="Wingdings" panose="05000000000000000000" pitchFamily="2" charset="2"/>
              </a:rPr>
              <a:t>P53 activeert p21 (=</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cdk</a:t>
            </a:r>
            <a:r>
              <a:rPr lang="nl-NL" sz="2200" dirty="0" smtClean="0">
                <a:latin typeface="Calibri" panose="020F0502020204030204" pitchFamily="34" charset="0"/>
                <a:cs typeface="Calibri" panose="020F0502020204030204" pitchFamily="34" charset="0"/>
              </a:rPr>
              <a:t> inhibitor) </a:t>
            </a:r>
            <a:r>
              <a:rPr lang="nl-NL" sz="2200" dirty="0" smtClean="0">
                <a:latin typeface="Calibri" panose="020F0502020204030204" pitchFamily="34" charset="0"/>
                <a:cs typeface="Calibri" panose="020F0502020204030204" pitchFamily="34" charset="0"/>
                <a:sym typeface="Wingdings" panose="05000000000000000000" pitchFamily="2" charset="2"/>
              </a:rPr>
              <a:t></a:t>
            </a:r>
          </a:p>
          <a:p>
            <a:endParaRPr lang="nl-NL" sz="2200" dirty="0" smtClean="0">
              <a:latin typeface="Calibri" panose="020F0502020204030204" pitchFamily="34" charset="0"/>
              <a:cs typeface="Calibri" panose="020F0502020204030204" pitchFamily="34" charset="0"/>
              <a:sym typeface="Wingdings" panose="05000000000000000000" pitchFamily="2" charset="2"/>
            </a:endParaRPr>
          </a:p>
          <a:p>
            <a:r>
              <a:rPr lang="nl-NL" sz="2200" dirty="0" smtClean="0">
                <a:latin typeface="Calibri" panose="020F0502020204030204" pitchFamily="34" charset="0"/>
                <a:cs typeface="Calibri" panose="020F0502020204030204" pitchFamily="34" charset="0"/>
                <a:sym typeface="Wingdings" panose="05000000000000000000" pitchFamily="2" charset="2"/>
              </a:rPr>
              <a:t>Overgang naar S-fase geremd</a:t>
            </a:r>
            <a:endParaRPr lang="nl-NL" sz="2200" dirty="0">
              <a:latin typeface="Calibri" panose="020F0502020204030204" pitchFamily="34" charset="0"/>
              <a:cs typeface="Calibri" panose="020F0502020204030204" pitchFamily="34" charset="0"/>
            </a:endParaRPr>
          </a:p>
        </p:txBody>
      </p:sp>
      <p:pic>
        <p:nvPicPr>
          <p:cNvPr id="4" name="Afbeelding 3"/>
          <p:cNvPicPr>
            <a:picLocks noChangeAspect="1"/>
          </p:cNvPicPr>
          <p:nvPr/>
        </p:nvPicPr>
        <p:blipFill>
          <a:blip r:embed="rId2"/>
          <a:stretch>
            <a:fillRect/>
          </a:stretch>
        </p:blipFill>
        <p:spPr>
          <a:xfrm>
            <a:off x="3092411" y="117438"/>
            <a:ext cx="5651126" cy="6605882"/>
          </a:xfrm>
          <a:prstGeom prst="rect">
            <a:avLst/>
          </a:prstGeom>
        </p:spPr>
      </p:pic>
    </p:spTree>
    <p:extLst>
      <p:ext uri="{BB962C8B-B14F-4D97-AF65-F5344CB8AC3E}">
        <p14:creationId xmlns:p14="http://schemas.microsoft.com/office/powerpoint/2010/main" val="69333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figure 9-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81000"/>
            <a:ext cx="6300788"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3"/>
          <p:cNvSpPr txBox="1">
            <a:spLocks noChangeArrowheads="1"/>
          </p:cNvSpPr>
          <p:nvPr/>
        </p:nvSpPr>
        <p:spPr bwMode="auto">
          <a:xfrm>
            <a:off x="4716780" y="6553200"/>
            <a:ext cx="43510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t>Figure 9.9 </a:t>
            </a:r>
            <a:r>
              <a:rPr lang="en-US" altLang="nl-NL" sz="1100" i="1"/>
              <a:t> The Biology of Cancer</a:t>
            </a:r>
            <a:r>
              <a:rPr lang="en-US" altLang="nl-NL" sz="1100"/>
              <a:t> (© Garland Science 2007)</a:t>
            </a:r>
          </a:p>
        </p:txBody>
      </p:sp>
      <p:sp>
        <p:nvSpPr>
          <p:cNvPr id="4" name="Tekstvak 3"/>
          <p:cNvSpPr txBox="1"/>
          <p:nvPr/>
        </p:nvSpPr>
        <p:spPr>
          <a:xfrm>
            <a:off x="274320" y="229344"/>
            <a:ext cx="2392680" cy="1569660"/>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Activatie p21 door p53 aangetoond</a:t>
            </a:r>
            <a:endParaRPr lang="nl-NL"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7970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8679" y="323953"/>
            <a:ext cx="7238492" cy="6169684"/>
          </a:xfrm>
          <a:prstGeom prst="rect">
            <a:avLst/>
          </a:prstGeom>
        </p:spPr>
      </p:pic>
      <p:sp>
        <p:nvSpPr>
          <p:cNvPr id="2" name="Tekstvak 1"/>
          <p:cNvSpPr txBox="1"/>
          <p:nvPr/>
        </p:nvSpPr>
        <p:spPr>
          <a:xfrm>
            <a:off x="119577" y="323953"/>
            <a:ext cx="1329396" cy="923330"/>
          </a:xfrm>
          <a:prstGeom prst="rect">
            <a:avLst/>
          </a:prstGeom>
          <a:noFill/>
        </p:spPr>
        <p:txBody>
          <a:bodyPr wrap="square" rtlCol="0">
            <a:spAutoFit/>
          </a:bodyPr>
          <a:lstStyle/>
          <a:p>
            <a:pPr algn="ctr"/>
            <a:r>
              <a:rPr lang="nl-NL" dirty="0" smtClean="0"/>
              <a:t>Cancer</a:t>
            </a:r>
          </a:p>
          <a:p>
            <a:pPr algn="ctr"/>
            <a:r>
              <a:rPr lang="nl-NL" dirty="0" smtClean="0"/>
              <a:t>2013</a:t>
            </a:r>
          </a:p>
          <a:p>
            <a:pPr algn="ctr"/>
            <a:r>
              <a:rPr lang="nl-NL" dirty="0" smtClean="0"/>
              <a:t>USA</a:t>
            </a:r>
            <a:endParaRPr lang="nl-NL" dirty="0"/>
          </a:p>
        </p:txBody>
      </p:sp>
      <p:sp>
        <p:nvSpPr>
          <p:cNvPr id="3" name="Rechthoek 2"/>
          <p:cNvSpPr/>
          <p:nvPr/>
        </p:nvSpPr>
        <p:spPr>
          <a:xfrm>
            <a:off x="7332359" y="6493637"/>
            <a:ext cx="1665777" cy="276999"/>
          </a:xfrm>
          <a:prstGeom prst="rect">
            <a:avLst/>
          </a:prstGeom>
        </p:spPr>
        <p:txBody>
          <a:bodyPr wrap="none">
            <a:spAutoFit/>
          </a:bodyPr>
          <a:lstStyle/>
          <a:p>
            <a:r>
              <a:rPr lang="nl-NL" sz="1200" dirty="0" smtClean="0">
                <a:latin typeface="Calibri" panose="020F0502020204030204" pitchFamily="34" charset="0"/>
                <a:cs typeface="Calibri" panose="020F0502020204030204" pitchFamily="34" charset="0"/>
              </a:rPr>
              <a:t>www.cancerhealth.com</a:t>
            </a:r>
          </a:p>
        </p:txBody>
      </p:sp>
    </p:spTree>
    <p:extLst>
      <p:ext uri="{BB962C8B-B14F-4D97-AF65-F5344CB8AC3E}">
        <p14:creationId xmlns:p14="http://schemas.microsoft.com/office/powerpoint/2010/main" val="4078469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t>Table 9.2 </a:t>
            </a:r>
            <a:r>
              <a:rPr lang="en-US" altLang="nl-NL" sz="1100" i="1"/>
              <a:t> The Biology of Cancer</a:t>
            </a:r>
            <a:r>
              <a:rPr lang="en-US" altLang="nl-NL" sz="1100"/>
              <a:t> (© Garland Science 2007)</a:t>
            </a:r>
          </a:p>
        </p:txBody>
      </p:sp>
      <p:pic>
        <p:nvPicPr>
          <p:cNvPr id="36867" name="Picture 3" descr="table 9-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4163"/>
            <a:ext cx="9144000" cy="628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Rechte verbindingslijn 2"/>
          <p:cNvCxnSpPr/>
          <p:nvPr/>
        </p:nvCxnSpPr>
        <p:spPr>
          <a:xfrm>
            <a:off x="755075" y="505690"/>
            <a:ext cx="2369127" cy="69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Afgeronde rechthoek 4"/>
          <p:cNvSpPr/>
          <p:nvPr/>
        </p:nvSpPr>
        <p:spPr>
          <a:xfrm>
            <a:off x="2570018" y="1087582"/>
            <a:ext cx="4405746"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982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figure 9-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0"/>
            <a:ext cx="6762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3"/>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t>Figure 9.11 </a:t>
            </a:r>
            <a:r>
              <a:rPr lang="en-US" altLang="nl-NL" sz="1100" i="1"/>
              <a:t> The Biology of Cancer</a:t>
            </a:r>
            <a:r>
              <a:rPr lang="en-US" altLang="nl-NL" sz="1100"/>
              <a:t> (© Garland Science 2007)</a:t>
            </a:r>
          </a:p>
        </p:txBody>
      </p:sp>
    </p:spTree>
    <p:extLst>
      <p:ext uri="{BB962C8B-B14F-4D97-AF65-F5344CB8AC3E}">
        <p14:creationId xmlns:p14="http://schemas.microsoft.com/office/powerpoint/2010/main" val="17424303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9"/>
          <p:cNvGrpSpPr>
            <a:grpSpLocks/>
          </p:cNvGrpSpPr>
          <p:nvPr/>
        </p:nvGrpSpPr>
        <p:grpSpPr bwMode="auto">
          <a:xfrm>
            <a:off x="326034" y="368603"/>
            <a:ext cx="6089650" cy="5843588"/>
            <a:chOff x="1282" y="246"/>
            <a:chExt cx="3500" cy="3255"/>
          </a:xfrm>
        </p:grpSpPr>
        <p:grpSp>
          <p:nvGrpSpPr>
            <p:cNvPr id="40966" name="Group 7"/>
            <p:cNvGrpSpPr>
              <a:grpSpLocks/>
            </p:cNvGrpSpPr>
            <p:nvPr/>
          </p:nvGrpSpPr>
          <p:grpSpPr bwMode="auto">
            <a:xfrm>
              <a:off x="1290" y="246"/>
              <a:ext cx="3492" cy="3255"/>
              <a:chOff x="1290" y="246"/>
              <a:chExt cx="3492" cy="3255"/>
            </a:xfrm>
          </p:grpSpPr>
          <p:pic>
            <p:nvPicPr>
              <p:cNvPr id="409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 y="273"/>
                <a:ext cx="3144" cy="32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969" name="Rectangle 6"/>
              <p:cNvSpPr>
                <a:spLocks noChangeArrowheads="1"/>
              </p:cNvSpPr>
              <p:nvPr/>
            </p:nvSpPr>
            <p:spPr bwMode="auto">
              <a:xfrm>
                <a:off x="3438" y="246"/>
                <a:ext cx="1344" cy="128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p>
            </p:txBody>
          </p:sp>
        </p:grpSp>
        <p:sp>
          <p:nvSpPr>
            <p:cNvPr id="40967" name="Line 8"/>
            <p:cNvSpPr>
              <a:spLocks noChangeShapeType="1"/>
            </p:cNvSpPr>
            <p:nvPr/>
          </p:nvSpPr>
          <p:spPr bwMode="auto">
            <a:xfrm flipH="1" flipV="1">
              <a:off x="1282" y="352"/>
              <a:ext cx="2" cy="71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grpSp>
      <p:grpSp>
        <p:nvGrpSpPr>
          <p:cNvPr id="40963" name="Group 13"/>
          <p:cNvGrpSpPr>
            <a:grpSpLocks/>
          </p:cNvGrpSpPr>
          <p:nvPr/>
        </p:nvGrpSpPr>
        <p:grpSpPr bwMode="auto">
          <a:xfrm>
            <a:off x="6173153" y="4792778"/>
            <a:ext cx="2686050" cy="1319212"/>
            <a:chOff x="4149" y="3111"/>
            <a:chExt cx="1362" cy="627"/>
          </a:xfrm>
        </p:grpSpPr>
        <p:pic>
          <p:nvPicPr>
            <p:cNvPr id="4096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 y="3111"/>
              <a:ext cx="1362" cy="5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965" name="Rectangle 12"/>
            <p:cNvSpPr>
              <a:spLocks noChangeArrowheads="1"/>
            </p:cNvSpPr>
            <p:nvPr/>
          </p:nvSpPr>
          <p:spPr bwMode="auto">
            <a:xfrm>
              <a:off x="4188" y="3648"/>
              <a:ext cx="330" cy="9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p>
          </p:txBody>
        </p:sp>
      </p:grpSp>
      <p:sp>
        <p:nvSpPr>
          <p:cNvPr id="10" name="Text Box 2"/>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dirty="0"/>
              <a:t>Figure 9.37 </a:t>
            </a:r>
            <a:r>
              <a:rPr lang="en-US" altLang="nl-NL" sz="1100" i="1" dirty="0"/>
              <a:t> The Biology of Cancer</a:t>
            </a:r>
            <a:r>
              <a:rPr lang="en-US" altLang="nl-NL" sz="1100" dirty="0"/>
              <a:t> (© Garland Science 2007)</a:t>
            </a:r>
          </a:p>
        </p:txBody>
      </p:sp>
      <p:sp>
        <p:nvSpPr>
          <p:cNvPr id="11" name="Tekstvak 10"/>
          <p:cNvSpPr txBox="1"/>
          <p:nvPr/>
        </p:nvSpPr>
        <p:spPr>
          <a:xfrm>
            <a:off x="5478780" y="269005"/>
            <a:ext cx="3475673" cy="1569660"/>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1 v/d rollen van p53 is het stoppen van de </a:t>
            </a:r>
            <a:r>
              <a:rPr lang="nl-NL" sz="3200" b="1" dirty="0" err="1" smtClean="0">
                <a:solidFill>
                  <a:srgbClr val="FF6600"/>
                </a:solidFill>
                <a:latin typeface="Calibri" panose="020F0502020204030204" pitchFamily="34" charset="0"/>
                <a:cs typeface="Calibri" panose="020F0502020204030204" pitchFamily="34" charset="0"/>
              </a:rPr>
              <a:t>celcylus</a:t>
            </a:r>
            <a:endParaRPr lang="nl-NL"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87525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dirty="0"/>
              <a:t>Figure 9.37 </a:t>
            </a:r>
            <a:r>
              <a:rPr lang="en-US" altLang="nl-NL" sz="1100" i="1" dirty="0"/>
              <a:t> The Biology of Cancer</a:t>
            </a:r>
            <a:r>
              <a:rPr lang="en-US" altLang="nl-NL" sz="1100" dirty="0"/>
              <a:t> (© Garland Science 2007)</a:t>
            </a:r>
          </a:p>
        </p:txBody>
      </p:sp>
      <p:pic>
        <p:nvPicPr>
          <p:cNvPr id="41987" name="Picture 3" descr="figure 9-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213"/>
            <a:ext cx="9144000"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al 1"/>
          <p:cNvSpPr/>
          <p:nvPr/>
        </p:nvSpPr>
        <p:spPr>
          <a:xfrm>
            <a:off x="2877670" y="114300"/>
            <a:ext cx="2832848" cy="2619936"/>
          </a:xfrm>
          <a:prstGeom prst="ellipse">
            <a:avLst/>
          </a:prstGeom>
          <a:noFill/>
          <a:ln w="38100">
            <a:solidFill>
              <a:srgbClr val="FF0000"/>
            </a:solidFill>
            <a:prstDash val="dash"/>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al 4"/>
          <p:cNvSpPr/>
          <p:nvPr/>
        </p:nvSpPr>
        <p:spPr>
          <a:xfrm>
            <a:off x="1607127" y="2734236"/>
            <a:ext cx="2147455" cy="1700960"/>
          </a:xfrm>
          <a:prstGeom prst="ellipse">
            <a:avLst/>
          </a:prstGeom>
          <a:noFill/>
          <a:ln w="38100">
            <a:solidFill>
              <a:srgbClr val="FF0000"/>
            </a:solidFill>
            <a:prstDash val="dash"/>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023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376584" y="265002"/>
            <a:ext cx="850071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800" b="1" dirty="0" err="1">
                <a:solidFill>
                  <a:srgbClr val="FF6600"/>
                </a:solidFill>
                <a:latin typeface="Calibri" panose="020F0502020204030204" pitchFamily="34" charset="0"/>
                <a:cs typeface="Calibri" panose="020F0502020204030204" pitchFamily="34" charset="0"/>
              </a:rPr>
              <a:t>Actief</a:t>
            </a:r>
            <a:r>
              <a:rPr lang="en-US" altLang="nl-NL" sz="2800" b="1" dirty="0">
                <a:solidFill>
                  <a:srgbClr val="FF6600"/>
                </a:solidFill>
                <a:latin typeface="Calibri" panose="020F0502020204030204" pitchFamily="34" charset="0"/>
                <a:cs typeface="Calibri" panose="020F0502020204030204" pitchFamily="34" charset="0"/>
              </a:rPr>
              <a:t> p53 </a:t>
            </a:r>
            <a:r>
              <a:rPr lang="en-US" altLang="nl-NL" sz="2800" b="1" dirty="0" err="1">
                <a:solidFill>
                  <a:srgbClr val="FF6600"/>
                </a:solidFill>
                <a:latin typeface="Calibri" panose="020F0502020204030204" pitchFamily="34" charset="0"/>
                <a:cs typeface="Calibri" panose="020F0502020204030204" pitchFamily="34" charset="0"/>
              </a:rPr>
              <a:t>stimuleert</a:t>
            </a:r>
            <a:r>
              <a:rPr lang="en-US" altLang="nl-NL" sz="2800" b="1" dirty="0">
                <a:solidFill>
                  <a:srgbClr val="FF6600"/>
                </a:solidFill>
                <a:latin typeface="Calibri" panose="020F0502020204030204" pitchFamily="34" charset="0"/>
                <a:cs typeface="Calibri" panose="020F0502020204030204" pitchFamily="34" charset="0"/>
              </a:rPr>
              <a:t> </a:t>
            </a:r>
            <a:r>
              <a:rPr lang="en-US" altLang="nl-NL" sz="2800" b="1" dirty="0" err="1" smtClean="0">
                <a:solidFill>
                  <a:srgbClr val="FF6600"/>
                </a:solidFill>
                <a:latin typeface="Calibri" panose="020F0502020204030204" pitchFamily="34" charset="0"/>
                <a:cs typeface="Calibri" panose="020F0502020204030204" pitchFamily="34" charset="0"/>
              </a:rPr>
              <a:t>apoptose</a:t>
            </a:r>
            <a:r>
              <a:rPr lang="en-US" altLang="nl-NL" sz="2800" b="1" dirty="0" smtClean="0">
                <a:solidFill>
                  <a:srgbClr val="FF6600"/>
                </a:solidFill>
                <a:latin typeface="Calibri" panose="020F0502020204030204" pitchFamily="34" charset="0"/>
                <a:cs typeface="Calibri" panose="020F0502020204030204" pitchFamily="34" charset="0"/>
              </a:rPr>
              <a:t> </a:t>
            </a:r>
          </a:p>
          <a:p>
            <a:pPr eaLnBrk="1" hangingPunct="1">
              <a:spcBef>
                <a:spcPct val="50000"/>
              </a:spcBef>
              <a:buNone/>
            </a:pPr>
            <a:r>
              <a:rPr lang="en-US" altLang="nl-NL" sz="2400" b="1" dirty="0" smtClean="0">
                <a:solidFill>
                  <a:srgbClr val="FF6600"/>
                </a:solidFill>
                <a:latin typeface="Calibri" panose="020F0502020204030204" pitchFamily="34" charset="0"/>
                <a:cs typeface="Calibri" panose="020F0502020204030204" pitchFamily="34" charset="0"/>
              </a:rPr>
              <a:t>				</a:t>
            </a:r>
            <a:r>
              <a:rPr lang="en-US" altLang="nl-NL" sz="2400" dirty="0">
                <a:latin typeface="Calibri" panose="020F0502020204030204" pitchFamily="34" charset="0"/>
                <a:cs typeface="Calibri" panose="020F0502020204030204" pitchFamily="34" charset="0"/>
              </a:rPr>
              <a:t>p53 </a:t>
            </a:r>
            <a:r>
              <a:rPr lang="en-US" altLang="nl-NL" sz="2400" dirty="0" err="1">
                <a:latin typeface="Calibri" panose="020F0502020204030204" pitchFamily="34" charset="0"/>
                <a:cs typeface="Calibri" panose="020F0502020204030204" pitchFamily="34" charset="0"/>
              </a:rPr>
              <a:t>inhibeert</a:t>
            </a:r>
            <a:r>
              <a:rPr lang="en-US" altLang="nl-NL" sz="2400" dirty="0">
                <a:latin typeface="Calibri" panose="020F0502020204030204" pitchFamily="34" charset="0"/>
                <a:cs typeface="Calibri" panose="020F0502020204030204" pitchFamily="34" charset="0"/>
              </a:rPr>
              <a:t> de </a:t>
            </a:r>
            <a:r>
              <a:rPr lang="en-US" altLang="nl-NL" sz="2400" dirty="0" err="1">
                <a:latin typeface="Calibri" panose="020F0502020204030204" pitchFamily="34" charset="0"/>
                <a:cs typeface="Calibri" panose="020F0502020204030204" pitchFamily="34" charset="0"/>
              </a:rPr>
              <a:t>transcriptie</a:t>
            </a:r>
            <a:r>
              <a:rPr lang="en-US" altLang="nl-NL" sz="2400" dirty="0">
                <a:latin typeface="Calibri" panose="020F0502020204030204" pitchFamily="34" charset="0"/>
                <a:cs typeface="Calibri" panose="020F0502020204030204" pitchFamily="34" charset="0"/>
              </a:rPr>
              <a:t> van </a:t>
            </a:r>
            <a:r>
              <a:rPr lang="en-US" altLang="nl-NL" sz="2400" dirty="0" err="1">
                <a:latin typeface="Calibri" panose="020F0502020204030204" pitchFamily="34" charset="0"/>
                <a:cs typeface="Calibri" panose="020F0502020204030204" pitchFamily="34" charset="0"/>
              </a:rPr>
              <a:t>Bcl</a:t>
            </a:r>
            <a:endParaRPr lang="en-US" altLang="nl-NL" sz="2400" dirty="0">
              <a:latin typeface="Calibri" panose="020F0502020204030204" pitchFamily="34" charset="0"/>
              <a:cs typeface="Calibri" panose="020F0502020204030204" pitchFamily="34" charset="0"/>
            </a:endParaRPr>
          </a:p>
          <a:p>
            <a:pPr eaLnBrk="1" hangingPunct="1">
              <a:spcBef>
                <a:spcPct val="50000"/>
              </a:spcBef>
              <a:buFontTx/>
              <a:buNone/>
            </a:pPr>
            <a:r>
              <a:rPr lang="en-US" altLang="nl-NL" sz="2400" dirty="0" smtClean="0">
                <a:latin typeface="Calibri" panose="020F0502020204030204" pitchFamily="34" charset="0"/>
                <a:cs typeface="Calibri" panose="020F0502020204030204" pitchFamily="34" charset="0"/>
              </a:rPr>
              <a:t>				p53 </a:t>
            </a:r>
            <a:r>
              <a:rPr lang="en-US" altLang="nl-NL" sz="2400" dirty="0" err="1" smtClean="0">
                <a:latin typeface="Calibri" panose="020F0502020204030204" pitchFamily="34" charset="0"/>
                <a:cs typeface="Calibri" panose="020F0502020204030204" pitchFamily="34" charset="0"/>
              </a:rPr>
              <a:t>stimuleert</a:t>
            </a:r>
            <a:r>
              <a:rPr lang="en-US" altLang="nl-NL" sz="2400" dirty="0" smtClean="0">
                <a:latin typeface="Calibri" panose="020F0502020204030204" pitchFamily="34" charset="0"/>
                <a:cs typeface="Calibri" panose="020F0502020204030204" pitchFamily="34" charset="0"/>
              </a:rPr>
              <a:t> </a:t>
            </a:r>
            <a:r>
              <a:rPr lang="en-US" altLang="nl-NL" sz="2400" dirty="0" err="1" smtClean="0">
                <a:latin typeface="Calibri" panose="020F0502020204030204" pitchFamily="34" charset="0"/>
                <a:cs typeface="Calibri" panose="020F0502020204030204" pitchFamily="34" charset="0"/>
              </a:rPr>
              <a:t>transcriptie</a:t>
            </a:r>
            <a:r>
              <a:rPr lang="en-US" altLang="nl-NL" sz="2400" dirty="0" smtClean="0">
                <a:latin typeface="Calibri" panose="020F0502020204030204" pitchFamily="34" charset="0"/>
                <a:cs typeface="Calibri" panose="020F0502020204030204" pitchFamily="34" charset="0"/>
              </a:rPr>
              <a:t> van BAX</a:t>
            </a:r>
          </a:p>
        </p:txBody>
      </p:sp>
      <p:sp>
        <p:nvSpPr>
          <p:cNvPr id="7" name="Rechthoek 6"/>
          <p:cNvSpPr/>
          <p:nvPr/>
        </p:nvSpPr>
        <p:spPr>
          <a:xfrm>
            <a:off x="437145" y="6421581"/>
            <a:ext cx="2693965"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24.8 , b) </a:t>
            </a:r>
            <a:r>
              <a:rPr lang="nl-NL" sz="1000" dirty="0" err="1" smtClean="0">
                <a:latin typeface="Calibri" panose="020F0502020204030204" pitchFamily="34" charset="0"/>
                <a:cs typeface="Calibri" panose="020F0502020204030204" pitchFamily="34" charset="0"/>
              </a:rPr>
              <a:t>from</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an</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earlier</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edition</a:t>
            </a:r>
            <a:endParaRPr lang="nl-NL" sz="1000" dirty="0">
              <a:latin typeface="Calibri" panose="020F0502020204030204" pitchFamily="34" charset="0"/>
              <a:cs typeface="Calibri" panose="020F0502020204030204" pitchFamily="34" charset="0"/>
            </a:endParaRPr>
          </a:p>
        </p:txBody>
      </p:sp>
      <p:pic>
        <p:nvPicPr>
          <p:cNvPr id="9" name="Afbeelding 8"/>
          <p:cNvPicPr>
            <a:picLocks noChangeAspect="1"/>
          </p:cNvPicPr>
          <p:nvPr/>
        </p:nvPicPr>
        <p:blipFill rotWithShape="1">
          <a:blip r:embed="rId2">
            <a:extLst>
              <a:ext uri="{28A0092B-C50C-407E-A947-70E740481C1C}">
                <a14:useLocalDpi xmlns:a14="http://schemas.microsoft.com/office/drawing/2010/main" val="0"/>
              </a:ext>
            </a:extLst>
          </a:blip>
          <a:srcRect l="44114"/>
          <a:stretch/>
        </p:blipFill>
        <p:spPr>
          <a:xfrm>
            <a:off x="3962400" y="2332433"/>
            <a:ext cx="4369482" cy="4182529"/>
          </a:xfrm>
          <a:prstGeom prst="rect">
            <a:avLst/>
          </a:prstGeom>
        </p:spPr>
      </p:pic>
      <p:grpSp>
        <p:nvGrpSpPr>
          <p:cNvPr id="14" name="Groep 13"/>
          <p:cNvGrpSpPr/>
          <p:nvPr/>
        </p:nvGrpSpPr>
        <p:grpSpPr>
          <a:xfrm>
            <a:off x="437145" y="2256236"/>
            <a:ext cx="3004677" cy="4124421"/>
            <a:chOff x="437145" y="2096908"/>
            <a:chExt cx="3004677" cy="4124421"/>
          </a:xfrm>
        </p:grpSpPr>
        <p:grpSp>
          <p:nvGrpSpPr>
            <p:cNvPr id="12" name="Groep 11"/>
            <p:cNvGrpSpPr/>
            <p:nvPr/>
          </p:nvGrpSpPr>
          <p:grpSpPr>
            <a:xfrm>
              <a:off x="513343" y="2496536"/>
              <a:ext cx="2928479" cy="3724793"/>
              <a:chOff x="513343" y="2496536"/>
              <a:chExt cx="2928479" cy="3724793"/>
            </a:xfrm>
          </p:grpSpPr>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343" y="2496536"/>
                <a:ext cx="2766003" cy="3724793"/>
              </a:xfrm>
              <a:prstGeom prst="rect">
                <a:avLst/>
              </a:prstGeom>
            </p:spPr>
          </p:pic>
          <p:sp>
            <p:nvSpPr>
              <p:cNvPr id="3" name="Tekstvak 2"/>
              <p:cNvSpPr txBox="1"/>
              <p:nvPr/>
            </p:nvSpPr>
            <p:spPr>
              <a:xfrm>
                <a:off x="1834002" y="2537460"/>
                <a:ext cx="1607820" cy="369332"/>
              </a:xfrm>
              <a:prstGeom prst="rect">
                <a:avLst/>
              </a:prstGeom>
              <a:noFill/>
            </p:spPr>
            <p:txBody>
              <a:bodyPr wrap="square" rtlCol="0">
                <a:spAutoFit/>
              </a:bodyPr>
              <a:lstStyle/>
              <a:p>
                <a:r>
                  <a:rPr lang="nl-NL" dirty="0" err="1" smtClean="0">
                    <a:solidFill>
                      <a:schemeClr val="bg1"/>
                    </a:solidFill>
                    <a:latin typeface="Calibri" panose="020F0502020204030204" pitchFamily="34" charset="0"/>
                    <a:cs typeface="Calibri" panose="020F0502020204030204" pitchFamily="34" charset="0"/>
                  </a:rPr>
                  <a:t>Apoptotic</a:t>
                </a:r>
                <a:r>
                  <a:rPr lang="nl-NL" dirty="0" smtClean="0">
                    <a:solidFill>
                      <a:schemeClr val="bg1"/>
                    </a:solidFill>
                    <a:latin typeface="Calibri" panose="020F0502020204030204" pitchFamily="34" charset="0"/>
                    <a:cs typeface="Calibri" panose="020F0502020204030204" pitchFamily="34" charset="0"/>
                  </a:rPr>
                  <a:t> </a:t>
                </a:r>
                <a:r>
                  <a:rPr lang="nl-NL" dirty="0" err="1" smtClean="0">
                    <a:solidFill>
                      <a:schemeClr val="bg1"/>
                    </a:solidFill>
                    <a:latin typeface="Calibri" panose="020F0502020204030204" pitchFamily="34" charset="0"/>
                    <a:cs typeface="Calibri" panose="020F0502020204030204" pitchFamily="34" charset="0"/>
                  </a:rPr>
                  <a:t>cell</a:t>
                </a:r>
                <a:endParaRPr lang="nl-NL" dirty="0">
                  <a:solidFill>
                    <a:schemeClr val="bg1"/>
                  </a:solidFill>
                  <a:latin typeface="Calibri" panose="020F0502020204030204" pitchFamily="34" charset="0"/>
                  <a:cs typeface="Calibri" panose="020F0502020204030204" pitchFamily="34" charset="0"/>
                </a:endParaRPr>
              </a:p>
            </p:txBody>
          </p:sp>
          <p:sp>
            <p:nvSpPr>
              <p:cNvPr id="5" name="Tekstvak 4"/>
              <p:cNvSpPr txBox="1"/>
              <p:nvPr/>
            </p:nvSpPr>
            <p:spPr>
              <a:xfrm>
                <a:off x="2382642" y="5478780"/>
                <a:ext cx="1005840" cy="646331"/>
              </a:xfrm>
              <a:prstGeom prst="rect">
                <a:avLst/>
              </a:prstGeom>
              <a:noFill/>
            </p:spPr>
            <p:txBody>
              <a:bodyPr wrap="square" rtlCol="0">
                <a:spAutoFit/>
              </a:bodyPr>
              <a:lstStyle/>
              <a:p>
                <a:r>
                  <a:rPr lang="nl-NL" dirty="0" err="1" smtClean="0">
                    <a:solidFill>
                      <a:schemeClr val="bg1"/>
                    </a:solidFill>
                    <a:latin typeface="Calibri" panose="020F0502020204030204" pitchFamily="34" charset="0"/>
                    <a:cs typeface="Calibri" panose="020F0502020204030204" pitchFamily="34" charset="0"/>
                  </a:rPr>
                  <a:t>Normal</a:t>
                </a:r>
                <a:r>
                  <a:rPr lang="nl-NL" dirty="0" smtClean="0">
                    <a:solidFill>
                      <a:schemeClr val="bg1"/>
                    </a:solidFill>
                    <a:latin typeface="Calibri" panose="020F0502020204030204" pitchFamily="34" charset="0"/>
                    <a:cs typeface="Calibri" panose="020F0502020204030204" pitchFamily="34" charset="0"/>
                  </a:rPr>
                  <a:t> </a:t>
                </a:r>
                <a:r>
                  <a:rPr lang="nl-NL" dirty="0" err="1" smtClean="0">
                    <a:solidFill>
                      <a:schemeClr val="bg1"/>
                    </a:solidFill>
                    <a:latin typeface="Calibri" panose="020F0502020204030204" pitchFamily="34" charset="0"/>
                    <a:cs typeface="Calibri" panose="020F0502020204030204" pitchFamily="34" charset="0"/>
                  </a:rPr>
                  <a:t>cell</a:t>
                </a:r>
                <a:endParaRPr lang="nl-NL" dirty="0">
                  <a:solidFill>
                    <a:schemeClr val="bg1"/>
                  </a:solidFill>
                  <a:latin typeface="Calibri" panose="020F0502020204030204" pitchFamily="34" charset="0"/>
                  <a:cs typeface="Calibri" panose="020F0502020204030204" pitchFamily="34" charset="0"/>
                </a:endParaRPr>
              </a:p>
            </p:txBody>
          </p:sp>
        </p:grpSp>
        <p:sp>
          <p:nvSpPr>
            <p:cNvPr id="13" name="Tekstvak 12"/>
            <p:cNvSpPr txBox="1"/>
            <p:nvPr/>
          </p:nvSpPr>
          <p:spPr>
            <a:xfrm>
              <a:off x="437145" y="2096908"/>
              <a:ext cx="637605" cy="369332"/>
            </a:xfrm>
            <a:prstGeom prst="rect">
              <a:avLst/>
            </a:prstGeom>
            <a:noFill/>
          </p:spPr>
          <p:txBody>
            <a:bodyPr wrap="square" rtlCol="0">
              <a:spAutoFit/>
            </a:bodyPr>
            <a:lstStyle/>
            <a:p>
              <a:r>
                <a:rPr lang="nl-NL" b="1" dirty="0" smtClean="0"/>
                <a:t>(a)</a:t>
              </a:r>
              <a:endParaRPr lang="nl-NL" b="1" dirty="0"/>
            </a:p>
          </p:txBody>
        </p:sp>
      </p:grpSp>
      <p:cxnSp>
        <p:nvCxnSpPr>
          <p:cNvPr id="16" name="Rechte verbindingslijn met pijl 15"/>
          <p:cNvCxnSpPr/>
          <p:nvPr/>
        </p:nvCxnSpPr>
        <p:spPr>
          <a:xfrm>
            <a:off x="7737765" y="2239328"/>
            <a:ext cx="6928" cy="772480"/>
          </a:xfrm>
          <a:prstGeom prst="straightConnector1">
            <a:avLst/>
          </a:prstGeom>
          <a:ln w="28575">
            <a:solidFill>
              <a:srgbClr val="FF6600"/>
            </a:solidFill>
            <a:tailEnd type="triangle"/>
          </a:ln>
        </p:spPr>
        <p:style>
          <a:lnRef idx="1">
            <a:schemeClr val="accent1"/>
          </a:lnRef>
          <a:fillRef idx="0">
            <a:schemeClr val="accent1"/>
          </a:fillRef>
          <a:effectRef idx="0">
            <a:schemeClr val="accent1"/>
          </a:effectRef>
          <a:fontRef idx="minor">
            <a:schemeClr val="tx1"/>
          </a:fontRef>
        </p:style>
      </p:cxnSp>
      <p:sp>
        <p:nvSpPr>
          <p:cNvPr id="19" name="Afgeronde rechthoek 18"/>
          <p:cNvSpPr/>
          <p:nvPr/>
        </p:nvSpPr>
        <p:spPr>
          <a:xfrm>
            <a:off x="7114310" y="2054661"/>
            <a:ext cx="1274618" cy="4366920"/>
          </a:xfrm>
          <a:prstGeom prst="roundRect">
            <a:avLst>
              <a:gd name="adj" fmla="val 6085"/>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6725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8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81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2352" y="206638"/>
            <a:ext cx="3473066"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0363" indent="-360363">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indent="0" eaLnBrk="1" hangingPunct="1">
              <a:spcBef>
                <a:spcPct val="50000"/>
              </a:spcBef>
              <a:buFontTx/>
              <a:buNone/>
            </a:pPr>
            <a:r>
              <a:rPr lang="en-US" altLang="nl-NL" sz="2800" b="1" dirty="0" err="1" smtClean="0">
                <a:solidFill>
                  <a:srgbClr val="FF6600"/>
                </a:solidFill>
                <a:latin typeface="Calibri" panose="020F0502020204030204" pitchFamily="34" charset="0"/>
              </a:rPr>
              <a:t>Regulatie</a:t>
            </a:r>
            <a:r>
              <a:rPr lang="en-US" altLang="nl-NL" sz="2800" b="1" dirty="0" smtClean="0">
                <a:solidFill>
                  <a:srgbClr val="FF6600"/>
                </a:solidFill>
                <a:latin typeface="Calibri" panose="020F0502020204030204" pitchFamily="34" charset="0"/>
              </a:rPr>
              <a:t> van  p53 </a:t>
            </a:r>
            <a:r>
              <a:rPr lang="en-US" altLang="nl-NL" sz="2800" b="1" dirty="0" err="1" smtClean="0">
                <a:solidFill>
                  <a:srgbClr val="FF6600"/>
                </a:solidFill>
                <a:latin typeface="Calibri" panose="020F0502020204030204" pitchFamily="34" charset="0"/>
              </a:rPr>
              <a:t>expressie</a:t>
            </a:r>
            <a:r>
              <a:rPr lang="en-US" altLang="nl-NL" sz="2800" b="1" dirty="0" smtClean="0">
                <a:solidFill>
                  <a:srgbClr val="FF6600"/>
                </a:solidFill>
                <a:latin typeface="Calibri" panose="020F0502020204030204" pitchFamily="34" charset="0"/>
              </a:rPr>
              <a:t> </a:t>
            </a:r>
            <a:r>
              <a:rPr lang="en-US" altLang="nl-NL" sz="2800" b="1" dirty="0" err="1" smtClean="0">
                <a:solidFill>
                  <a:srgbClr val="FF6600"/>
                </a:solidFill>
                <a:latin typeface="Calibri" panose="020F0502020204030204" pitchFamily="34" charset="0"/>
              </a:rPr>
              <a:t>niveau</a:t>
            </a:r>
            <a:r>
              <a:rPr lang="en-US" altLang="nl-NL" sz="2800" b="1" dirty="0" smtClean="0">
                <a:solidFill>
                  <a:srgbClr val="FF6600"/>
                </a:solidFill>
                <a:latin typeface="Calibri" panose="020F0502020204030204" pitchFamily="34" charset="0"/>
              </a:rPr>
              <a:t> en </a:t>
            </a:r>
            <a:r>
              <a:rPr lang="en-US" altLang="nl-NL" sz="2800" b="1" dirty="0" err="1" smtClean="0">
                <a:solidFill>
                  <a:srgbClr val="FF6600"/>
                </a:solidFill>
                <a:latin typeface="Calibri" panose="020F0502020204030204" pitchFamily="34" charset="0"/>
              </a:rPr>
              <a:t>activiteit</a:t>
            </a:r>
            <a:endParaRPr lang="en-US" altLang="nl-NL" sz="2800" b="1" dirty="0" smtClean="0">
              <a:solidFill>
                <a:srgbClr val="FF6600"/>
              </a:solidFill>
              <a:latin typeface="Calibri" panose="020F0502020204030204" pitchFamily="34" charset="0"/>
            </a:endParaRPr>
          </a:p>
          <a:p>
            <a:pPr marL="457200" indent="-457200" eaLnBrk="1" hangingPunct="1">
              <a:spcBef>
                <a:spcPct val="50000"/>
              </a:spcBef>
              <a:buFontTx/>
              <a:buAutoNum type="alphaLcParenBoth"/>
            </a:pPr>
            <a:endParaRPr lang="en-US" altLang="nl-NL" sz="2000" dirty="0" smtClean="0">
              <a:latin typeface="Calibri" panose="020F0502020204030204" pitchFamily="34" charset="0"/>
            </a:endParaRPr>
          </a:p>
          <a:p>
            <a:pPr marL="457200" indent="-457200" eaLnBrk="1" hangingPunct="1">
              <a:spcBef>
                <a:spcPct val="50000"/>
              </a:spcBef>
              <a:buFontTx/>
              <a:buAutoNum type="alphaLcParenBoth"/>
            </a:pPr>
            <a:r>
              <a:rPr lang="en-US" altLang="nl-NL" sz="2000" dirty="0" err="1" smtClean="0">
                <a:latin typeface="Calibri" panose="020F0502020204030204" pitchFamily="34" charset="0"/>
              </a:rPr>
              <a:t>Zonder</a:t>
            </a:r>
            <a:r>
              <a:rPr lang="en-US" altLang="nl-NL" sz="2000" dirty="0" smtClean="0">
                <a:latin typeface="Calibri" panose="020F0502020204030204" pitchFamily="34" charset="0"/>
              </a:rPr>
              <a:t> </a:t>
            </a:r>
            <a:r>
              <a:rPr lang="en-US" altLang="nl-NL" sz="2000" dirty="0" err="1" smtClean="0">
                <a:latin typeface="Calibri" panose="020F0502020204030204" pitchFamily="34" charset="0"/>
              </a:rPr>
              <a:t>cel</a:t>
            </a:r>
            <a:r>
              <a:rPr lang="en-US" altLang="nl-NL" sz="2000" dirty="0" smtClean="0">
                <a:latin typeface="Calibri" panose="020F0502020204030204" pitchFamily="34" charset="0"/>
              </a:rPr>
              <a:t>-stress</a:t>
            </a:r>
          </a:p>
          <a:p>
            <a:pPr marL="457200" indent="-457200" eaLnBrk="1" hangingPunct="1">
              <a:spcBef>
                <a:spcPct val="50000"/>
              </a:spcBef>
              <a:buFontTx/>
              <a:buAutoNum type="alphaLcParenBoth"/>
            </a:pPr>
            <a:r>
              <a:rPr lang="en-US" altLang="nl-NL" sz="2000" dirty="0" err="1" smtClean="0">
                <a:latin typeface="Calibri" panose="020F0502020204030204" pitchFamily="34" charset="0"/>
              </a:rPr>
              <a:t>Bij</a:t>
            </a:r>
            <a:r>
              <a:rPr lang="en-US" altLang="nl-NL" sz="2000" dirty="0" smtClean="0">
                <a:latin typeface="Calibri" panose="020F0502020204030204" pitchFamily="34" charset="0"/>
              </a:rPr>
              <a:t> </a:t>
            </a:r>
            <a:r>
              <a:rPr lang="en-US" altLang="nl-NL" sz="2000" dirty="0" err="1" smtClean="0">
                <a:latin typeface="Calibri" panose="020F0502020204030204" pitchFamily="34" charset="0"/>
              </a:rPr>
              <a:t>cel</a:t>
            </a:r>
            <a:r>
              <a:rPr lang="en-US" altLang="nl-NL" sz="2000" dirty="0" smtClean="0">
                <a:latin typeface="Calibri" panose="020F0502020204030204" pitchFamily="34" charset="0"/>
              </a:rPr>
              <a:t> stress </a:t>
            </a:r>
            <a:r>
              <a:rPr lang="en-US" altLang="nl-NL" sz="2000" dirty="0" err="1" smtClean="0">
                <a:latin typeface="Calibri" panose="020F0502020204030204" pitchFamily="34" charset="0"/>
              </a:rPr>
              <a:t>en</a:t>
            </a:r>
            <a:r>
              <a:rPr lang="en-US" altLang="nl-NL" sz="2000" dirty="0" smtClean="0">
                <a:latin typeface="Calibri" panose="020F0502020204030204" pitchFamily="34" charset="0"/>
              </a:rPr>
              <a:t> DNA </a:t>
            </a:r>
            <a:r>
              <a:rPr lang="en-US" altLang="nl-NL" sz="2000" dirty="0" err="1" smtClean="0">
                <a:latin typeface="Calibri" panose="020F0502020204030204" pitchFamily="34" charset="0"/>
              </a:rPr>
              <a:t>schade</a:t>
            </a:r>
            <a:r>
              <a:rPr lang="en-US" altLang="nl-NL" sz="2000" dirty="0" smtClean="0">
                <a:latin typeface="Calibri" panose="020F0502020204030204" pitchFamily="34" charset="0"/>
              </a:rPr>
              <a:t> </a:t>
            </a:r>
          </a:p>
        </p:txBody>
      </p:sp>
      <p:sp>
        <p:nvSpPr>
          <p:cNvPr id="5" name="Rechthoek 4"/>
          <p:cNvSpPr/>
          <p:nvPr/>
        </p:nvSpPr>
        <p:spPr>
          <a:xfrm>
            <a:off x="7793499" y="6611779"/>
            <a:ext cx="900333"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24.9</a:t>
            </a:r>
            <a:endParaRPr lang="nl-NL" sz="1000" dirty="0">
              <a:latin typeface="Calibri" panose="020F0502020204030204" pitchFamily="34" charset="0"/>
              <a:cs typeface="Calibri" panose="020F0502020204030204" pitchFamily="34" charset="0"/>
            </a:endParaRPr>
          </a:p>
        </p:txBody>
      </p:sp>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709" y="155154"/>
            <a:ext cx="4344572" cy="2200215"/>
          </a:xfrm>
          <a:prstGeom prst="rect">
            <a:avLst/>
          </a:prstGeom>
          <a:ln>
            <a:solidFill>
              <a:schemeClr val="tx1"/>
            </a:solidFill>
          </a:ln>
        </p:spPr>
      </p:pic>
      <p:pic>
        <p:nvPicPr>
          <p:cNvPr id="7" name="Afbeelding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5144" y="2418602"/>
            <a:ext cx="4351137" cy="4210778"/>
          </a:xfrm>
          <a:prstGeom prst="rect">
            <a:avLst/>
          </a:prstGeom>
          <a:ln>
            <a:solidFill>
              <a:schemeClr val="tx1"/>
            </a:solidFill>
          </a:ln>
        </p:spPr>
      </p:pic>
    </p:spTree>
    <p:extLst>
      <p:ext uri="{BB962C8B-B14F-4D97-AF65-F5344CB8AC3E}">
        <p14:creationId xmlns:p14="http://schemas.microsoft.com/office/powerpoint/2010/main" val="262254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nl-NL" sz="4000" b="1" dirty="0">
                <a:solidFill>
                  <a:srgbClr val="FF6600"/>
                </a:solidFill>
                <a:latin typeface="Calibri" panose="020F0502020204030204" pitchFamily="34" charset="0"/>
                <a:cs typeface="Calibri" panose="020F0502020204030204" pitchFamily="34" charset="0"/>
              </a:rPr>
              <a:t>p</a:t>
            </a:r>
            <a:r>
              <a:rPr lang="nl-NL" sz="4000" b="1" dirty="0" smtClean="0">
                <a:solidFill>
                  <a:srgbClr val="FF6600"/>
                </a:solidFill>
                <a:latin typeface="Calibri" panose="020F0502020204030204" pitchFamily="34" charset="0"/>
                <a:cs typeface="Calibri" panose="020F0502020204030204" pitchFamily="34" charset="0"/>
              </a:rPr>
              <a:t>53: Li-</a:t>
            </a:r>
            <a:r>
              <a:rPr lang="nl-NL" sz="4000" b="1" dirty="0" err="1" smtClean="0">
                <a:solidFill>
                  <a:srgbClr val="FF6600"/>
                </a:solidFill>
                <a:latin typeface="Calibri" panose="020F0502020204030204" pitchFamily="34" charset="0"/>
                <a:cs typeface="Calibri" panose="020F0502020204030204" pitchFamily="34" charset="0"/>
              </a:rPr>
              <a:t>Fraumeni</a:t>
            </a:r>
            <a:r>
              <a:rPr lang="nl-NL" sz="4000" b="1" dirty="0" smtClean="0">
                <a:solidFill>
                  <a:srgbClr val="FF6600"/>
                </a:solidFill>
                <a:latin typeface="Calibri" panose="020F0502020204030204" pitchFamily="34" charset="0"/>
                <a:cs typeface="Calibri" panose="020F0502020204030204" pitchFamily="34" charset="0"/>
              </a:rPr>
              <a:t> </a:t>
            </a:r>
            <a:r>
              <a:rPr lang="nl-NL" sz="4000" b="1" dirty="0">
                <a:solidFill>
                  <a:srgbClr val="FF6600"/>
                </a:solidFill>
                <a:latin typeface="Calibri" panose="020F0502020204030204" pitchFamily="34" charset="0"/>
                <a:cs typeface="Calibri" panose="020F0502020204030204" pitchFamily="34" charset="0"/>
              </a:rPr>
              <a:t>syndroom</a:t>
            </a:r>
          </a:p>
        </p:txBody>
      </p:sp>
      <p:sp>
        <p:nvSpPr>
          <p:cNvPr id="5" name="Freeform 4"/>
          <p:cNvSpPr/>
          <p:nvPr/>
        </p:nvSpPr>
        <p:spPr>
          <a:xfrm>
            <a:off x="958586" y="2297146"/>
            <a:ext cx="7859216" cy="22489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ctr" anchorCtr="0" compatLnSpc="1">
            <a:spAutoFit/>
          </a:bodyPr>
          <a:lstStyle/>
          <a:p>
            <a:pPr hangingPunct="1">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800" dirty="0" smtClean="0">
                <a:solidFill>
                  <a:srgbClr val="000000"/>
                </a:solidFill>
                <a:latin typeface="Calibri" panose="020F0502020204030204" pitchFamily="34" charset="0"/>
                <a:ea typeface="Arial" pitchFamily="2"/>
                <a:cs typeface="Calibri" panose="020F0502020204030204" pitchFamily="34" charset="0"/>
              </a:rPr>
              <a:t>Germ line mutations in p53 </a:t>
            </a:r>
            <a:r>
              <a:rPr lang="en-US" sz="2800" dirty="0"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 </a:t>
            </a:r>
            <a:r>
              <a:rPr lang="en-US" sz="2800" dirty="0" err="1"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Autosomale</a:t>
            </a:r>
            <a:r>
              <a:rPr lang="en-US" sz="2800" dirty="0"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 </a:t>
            </a:r>
            <a:r>
              <a:rPr lang="en-US" sz="2800" dirty="0" err="1"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aandoening</a:t>
            </a:r>
            <a:r>
              <a:rPr lang="en-US" sz="2800" dirty="0"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 in </a:t>
            </a:r>
            <a:r>
              <a:rPr lang="en-US" sz="2800" dirty="0" err="1"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nageslacht</a:t>
            </a:r>
            <a:r>
              <a:rPr lang="en-US" sz="2800" dirty="0"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 (</a:t>
            </a:r>
            <a:r>
              <a:rPr lang="en-US" sz="2800" dirty="0" err="1"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erfelijk</a:t>
            </a:r>
            <a:r>
              <a:rPr lang="en-US" sz="2800" dirty="0"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 </a:t>
            </a:r>
            <a:r>
              <a:rPr lang="en-US" sz="2800" dirty="0" err="1"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belast</a:t>
            </a:r>
            <a:r>
              <a:rPr lang="en-US" sz="2800" dirty="0" smtClean="0">
                <a:solidFill>
                  <a:srgbClr val="000000"/>
                </a:solidFill>
                <a:latin typeface="Calibri" panose="020F0502020204030204" pitchFamily="34" charset="0"/>
                <a:ea typeface="Arial" pitchFamily="2"/>
                <a:cs typeface="Calibri" panose="020F0502020204030204" pitchFamily="34" charset="0"/>
                <a:sym typeface="Wingdings" panose="05000000000000000000" pitchFamily="2" charset="2"/>
              </a:rPr>
              <a:t>)</a:t>
            </a:r>
            <a:endParaRPr lang="en-US" sz="2800" dirty="0">
              <a:solidFill>
                <a:srgbClr val="000000"/>
              </a:solidFill>
              <a:latin typeface="Calibri" panose="020F0502020204030204" pitchFamily="34" charset="0"/>
              <a:ea typeface="Arial" pitchFamily="2"/>
              <a:cs typeface="Calibri" panose="020F0502020204030204" pitchFamily="34" charset="0"/>
            </a:endParaRPr>
          </a:p>
          <a:p>
            <a:pPr>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800" dirty="0">
              <a:solidFill>
                <a:srgbClr val="000000"/>
              </a:solidFill>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800" b="0" i="0" u="none" strike="noStrike" baseline="0" dirty="0">
                <a:ln>
                  <a:noFill/>
                </a:ln>
                <a:solidFill>
                  <a:srgbClr val="000000"/>
                </a:solidFill>
                <a:latin typeface="Calibri" panose="020F0502020204030204" pitchFamily="34" charset="0"/>
                <a:ea typeface="Arial" pitchFamily="2"/>
                <a:cs typeface="Calibri" panose="020F0502020204030204" pitchFamily="34" charset="0"/>
              </a:rPr>
              <a:t>Levert </a:t>
            </a:r>
            <a:r>
              <a:rPr lang="en-US" sz="2800" b="0" i="0" u="none" strike="noStrike" baseline="0" dirty="0" err="1">
                <a:ln>
                  <a:noFill/>
                </a:ln>
                <a:solidFill>
                  <a:srgbClr val="000000"/>
                </a:solidFill>
                <a:latin typeface="Calibri" panose="020F0502020204030204" pitchFamily="34" charset="0"/>
                <a:ea typeface="Arial" pitchFamily="2"/>
                <a:cs typeface="Calibri" panose="020F0502020204030204" pitchFamily="34" charset="0"/>
              </a:rPr>
              <a:t>andere</a:t>
            </a:r>
            <a:r>
              <a:rPr lang="en-US" sz="2800" b="0" i="0" u="none" strike="noStrike" baseline="0" dirty="0">
                <a:ln>
                  <a:noFill/>
                </a:ln>
                <a:solidFill>
                  <a:srgbClr val="000000"/>
                </a:solidFill>
                <a:latin typeface="Calibri" panose="020F0502020204030204" pitchFamily="34" charset="0"/>
                <a:ea typeface="Arial" pitchFamily="2"/>
                <a:cs typeface="Calibri" panose="020F0502020204030204" pitchFamily="34" charset="0"/>
              </a:rPr>
              <a:t> </a:t>
            </a:r>
            <a:r>
              <a:rPr lang="en-US" sz="2800" b="0" i="0" u="none" strike="noStrike" baseline="0" dirty="0" err="1">
                <a:ln>
                  <a:noFill/>
                </a:ln>
                <a:solidFill>
                  <a:srgbClr val="000000"/>
                </a:solidFill>
                <a:latin typeface="Calibri" panose="020F0502020204030204" pitchFamily="34" charset="0"/>
                <a:ea typeface="Arial" pitchFamily="2"/>
                <a:cs typeface="Calibri" panose="020F0502020204030204" pitchFamily="34" charset="0"/>
              </a:rPr>
              <a:t>mutaties</a:t>
            </a:r>
            <a:r>
              <a:rPr lang="en-US" sz="2800" b="0" i="0" u="none" strike="noStrike" baseline="0" dirty="0">
                <a:ln>
                  <a:noFill/>
                </a:ln>
                <a:solidFill>
                  <a:srgbClr val="000000"/>
                </a:solidFill>
                <a:latin typeface="Calibri" panose="020F0502020204030204" pitchFamily="34" charset="0"/>
                <a:ea typeface="Arial" pitchFamily="2"/>
                <a:cs typeface="Calibri" panose="020F0502020204030204" pitchFamily="34" charset="0"/>
              </a:rPr>
              <a:t> op die tot </a:t>
            </a:r>
            <a:r>
              <a:rPr lang="en-US" sz="2800" b="0" i="0" u="none" strike="noStrike" baseline="0" dirty="0" err="1">
                <a:ln>
                  <a:noFill/>
                </a:ln>
                <a:solidFill>
                  <a:srgbClr val="000000"/>
                </a:solidFill>
                <a:latin typeface="Calibri" panose="020F0502020204030204" pitchFamily="34" charset="0"/>
                <a:ea typeface="Arial" pitchFamily="2"/>
                <a:cs typeface="Calibri" panose="020F0502020204030204" pitchFamily="34" charset="0"/>
              </a:rPr>
              <a:t>kanker</a:t>
            </a:r>
            <a:r>
              <a:rPr lang="en-US" sz="2800" b="0" i="0" u="none" strike="noStrike" baseline="0" dirty="0">
                <a:ln>
                  <a:noFill/>
                </a:ln>
                <a:solidFill>
                  <a:srgbClr val="000000"/>
                </a:solidFill>
                <a:latin typeface="Calibri" panose="020F0502020204030204" pitchFamily="34" charset="0"/>
                <a:ea typeface="Arial" pitchFamily="2"/>
                <a:cs typeface="Calibri" panose="020F0502020204030204" pitchFamily="34" charset="0"/>
              </a:rPr>
              <a:t> </a:t>
            </a:r>
            <a:r>
              <a:rPr lang="en-US" sz="2800" b="0" i="0" u="none" strike="noStrike" baseline="0" dirty="0" err="1">
                <a:ln>
                  <a:noFill/>
                </a:ln>
                <a:solidFill>
                  <a:srgbClr val="000000"/>
                </a:solidFill>
                <a:latin typeface="Calibri" panose="020F0502020204030204" pitchFamily="34" charset="0"/>
                <a:ea typeface="Arial" pitchFamily="2"/>
                <a:cs typeface="Calibri" panose="020F0502020204030204" pitchFamily="34" charset="0"/>
              </a:rPr>
              <a:t>kunnen</a:t>
            </a:r>
            <a:r>
              <a:rPr lang="en-US" sz="2800" b="0" i="0" u="none" strike="noStrike" baseline="0" dirty="0">
                <a:ln>
                  <a:noFill/>
                </a:ln>
                <a:solidFill>
                  <a:srgbClr val="000000"/>
                </a:solidFill>
                <a:latin typeface="Calibri" panose="020F0502020204030204" pitchFamily="34" charset="0"/>
                <a:ea typeface="Arial" pitchFamily="2"/>
                <a:cs typeface="Calibri" panose="020F0502020204030204" pitchFamily="34" charset="0"/>
              </a:rPr>
              <a:t> </a:t>
            </a:r>
            <a:r>
              <a:rPr lang="en-US" sz="2800" b="0" i="0" u="none" strike="noStrike" baseline="0" dirty="0" err="1" smtClean="0">
                <a:ln>
                  <a:noFill/>
                </a:ln>
                <a:solidFill>
                  <a:srgbClr val="000000"/>
                </a:solidFill>
                <a:latin typeface="Calibri" panose="020F0502020204030204" pitchFamily="34" charset="0"/>
                <a:ea typeface="Arial" pitchFamily="2"/>
                <a:cs typeface="Calibri" panose="020F0502020204030204" pitchFamily="34" charset="0"/>
              </a:rPr>
              <a:t>leiden</a:t>
            </a:r>
            <a:r>
              <a:rPr lang="en-US" sz="2800" b="0" i="0" u="none" strike="noStrike" baseline="0" dirty="0" smtClean="0">
                <a:ln>
                  <a:noFill/>
                </a:ln>
                <a:solidFill>
                  <a:srgbClr val="000000"/>
                </a:solidFill>
                <a:latin typeface="Calibri" panose="020F0502020204030204" pitchFamily="34" charset="0"/>
                <a:ea typeface="Arial" pitchFamily="2"/>
                <a:cs typeface="Calibri" panose="020F0502020204030204" pitchFamily="34" charset="0"/>
              </a:rPr>
              <a:t> (</a:t>
            </a:r>
            <a:r>
              <a:rPr lang="en-US" sz="2800" b="0" i="0" u="none" strike="noStrike" baseline="0" dirty="0" err="1" smtClean="0">
                <a:ln>
                  <a:noFill/>
                </a:ln>
                <a:solidFill>
                  <a:srgbClr val="000000"/>
                </a:solidFill>
                <a:latin typeface="Calibri" panose="020F0502020204030204" pitchFamily="34" charset="0"/>
                <a:ea typeface="Arial" pitchFamily="2"/>
                <a:cs typeface="Calibri" panose="020F0502020204030204" pitchFamily="34" charset="0"/>
              </a:rPr>
              <a:t>gevolgen</a:t>
            </a:r>
            <a:r>
              <a:rPr lang="en-US" sz="2800" b="0" i="0" u="none" strike="noStrike" baseline="0" dirty="0" smtClean="0">
                <a:ln>
                  <a:noFill/>
                </a:ln>
                <a:solidFill>
                  <a:srgbClr val="000000"/>
                </a:solidFill>
                <a:latin typeface="Calibri" panose="020F0502020204030204" pitchFamily="34" charset="0"/>
                <a:ea typeface="Arial" pitchFamily="2"/>
                <a:cs typeface="Calibri" panose="020F0502020204030204" pitchFamily="34" charset="0"/>
              </a:rPr>
              <a:t> </a:t>
            </a:r>
            <a:r>
              <a:rPr lang="en-US" sz="2800" b="0" i="0" u="none" strike="noStrike" baseline="0" dirty="0" err="1" smtClean="0">
                <a:ln>
                  <a:noFill/>
                </a:ln>
                <a:solidFill>
                  <a:srgbClr val="000000"/>
                </a:solidFill>
                <a:latin typeface="Calibri" panose="020F0502020204030204" pitchFamily="34" charset="0"/>
                <a:ea typeface="Arial" pitchFamily="2"/>
                <a:cs typeface="Calibri" panose="020F0502020204030204" pitchFamily="34" charset="0"/>
              </a:rPr>
              <a:t>zijn</a:t>
            </a:r>
            <a:r>
              <a:rPr lang="en-US" sz="2800" b="0" i="0" u="none" strike="noStrike" baseline="0" dirty="0" smtClean="0">
                <a:ln>
                  <a:noFill/>
                </a:ln>
                <a:solidFill>
                  <a:srgbClr val="000000"/>
                </a:solidFill>
                <a:latin typeface="Calibri" panose="020F0502020204030204" pitchFamily="34" charset="0"/>
                <a:ea typeface="Arial" pitchFamily="2"/>
                <a:cs typeface="Calibri" panose="020F0502020204030204" pitchFamily="34" charset="0"/>
              </a:rPr>
              <a:t> heel divers)</a:t>
            </a:r>
            <a:endParaRPr lang="en-US" sz="2800" b="0" i="0" u="none" strike="noStrike" baseline="0" dirty="0">
              <a:ln>
                <a:noFill/>
              </a:ln>
              <a:solidFill>
                <a:srgbClr val="000000"/>
              </a:solidFill>
              <a:latin typeface="Calibri" panose="020F0502020204030204" pitchFamily="34" charset="0"/>
              <a:ea typeface="Arial" pitchFamily="2"/>
              <a:cs typeface="Calibri" panose="020F0502020204030204" pitchFamily="34" charset="0"/>
            </a:endParaRPr>
          </a:p>
        </p:txBody>
      </p:sp>
    </p:spTree>
    <p:extLst>
      <p:ext uri="{BB962C8B-B14F-4D97-AF65-F5344CB8AC3E}">
        <p14:creationId xmlns:p14="http://schemas.microsoft.com/office/powerpoint/2010/main" val="9818269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513007" y="3688471"/>
            <a:ext cx="839787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Tumor </a:t>
            </a:r>
            <a:r>
              <a:rPr lang="nl-NL" altLang="nl-NL" sz="2800" b="1" i="1" dirty="0" err="1">
                <a:solidFill>
                  <a:srgbClr val="FF6600"/>
                </a:solidFill>
                <a:latin typeface="Calibri" panose="020F0502020204030204" pitchFamily="34" charset="0"/>
              </a:rPr>
              <a:t>suppressor</a:t>
            </a:r>
            <a:r>
              <a:rPr lang="nl-NL" altLang="nl-NL" sz="2800" b="1" i="1" dirty="0">
                <a:solidFill>
                  <a:srgbClr val="FF6600"/>
                </a:solidFill>
                <a:latin typeface="Calibri" panose="020F0502020204030204" pitchFamily="34" charset="0"/>
              </a:rPr>
              <a:t> genen</a:t>
            </a:r>
            <a:r>
              <a:rPr lang="nl-NL" altLang="nl-NL" sz="2800" dirty="0">
                <a:solidFill>
                  <a:srgbClr val="FF6600"/>
                </a:solidFill>
                <a:latin typeface="Calibri" panose="020F0502020204030204" pitchFamily="34" charset="0"/>
              </a:rPr>
              <a:t> </a:t>
            </a:r>
            <a:r>
              <a:rPr lang="nl-NL" altLang="nl-NL" sz="2800" u="sng" dirty="0">
                <a:latin typeface="Calibri" panose="020F0502020204030204" pitchFamily="34" charset="0"/>
              </a:rPr>
              <a:t>remmen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Verlies van een </a:t>
            </a:r>
            <a:r>
              <a:rPr lang="nl-NL" altLang="nl-NL" sz="2800" dirty="0" err="1">
                <a:latin typeface="Calibri" panose="020F0502020204030204" pitchFamily="34" charset="0"/>
              </a:rPr>
              <a:t>tumorsuppressorgen</a:t>
            </a:r>
            <a:r>
              <a:rPr lang="nl-NL" altLang="nl-NL" sz="2800" dirty="0">
                <a:latin typeface="Calibri" panose="020F0502020204030204" pitchFamily="34" charset="0"/>
              </a:rPr>
              <a:t> geeft extra groei (vergelijkbaar met een kapotte rem), bijvoorbeeld </a:t>
            </a:r>
            <a:r>
              <a:rPr lang="nl-NL" altLang="nl-NL" sz="2800" dirty="0" smtClean="0">
                <a:latin typeface="Calibri" panose="020F0502020204030204" pitchFamily="34" charset="0"/>
              </a:rPr>
              <a:t>p53.</a:t>
            </a:r>
            <a:endParaRPr lang="nl-NL" altLang="nl-NL" sz="2800" dirty="0">
              <a:latin typeface="Calibri" panose="020F0502020204030204" pitchFamily="34" charset="0"/>
            </a:endParaRPr>
          </a:p>
        </p:txBody>
      </p:sp>
      <p:sp>
        <p:nvSpPr>
          <p:cNvPr id="69635" name="Text Box 3"/>
          <p:cNvSpPr txBox="1">
            <a:spLocks noChangeArrowheads="1"/>
          </p:cNvSpPr>
          <p:nvPr/>
        </p:nvSpPr>
        <p:spPr bwMode="auto">
          <a:xfrm>
            <a:off x="513007" y="896034"/>
            <a:ext cx="83978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 typeface="Wingdings" panose="05000000000000000000" pitchFamily="2" charset="2"/>
              <a:buNone/>
            </a:pPr>
            <a:r>
              <a:rPr lang="nl-NL" altLang="nl-NL" sz="2800" b="1" i="1" dirty="0">
                <a:solidFill>
                  <a:srgbClr val="FF6600"/>
                </a:solidFill>
                <a:latin typeface="Calibri" panose="020F0502020204030204" pitchFamily="34" charset="0"/>
              </a:rPr>
              <a:t>Oncogenen </a:t>
            </a:r>
            <a:r>
              <a:rPr lang="nl-NL" altLang="nl-NL" sz="2800" u="sng" dirty="0">
                <a:latin typeface="Calibri" panose="020F0502020204030204" pitchFamily="34" charset="0"/>
              </a:rPr>
              <a:t>stimuleren</a:t>
            </a:r>
            <a:r>
              <a:rPr lang="nl-NL" altLang="nl-NL" sz="2800" dirty="0">
                <a:latin typeface="Calibri" panose="020F0502020204030204" pitchFamily="34" charset="0"/>
              </a:rPr>
              <a:t> de celcyclus. </a:t>
            </a:r>
          </a:p>
          <a:p>
            <a:pPr eaLnBrk="1" hangingPunct="1">
              <a:spcBef>
                <a:spcPct val="50000"/>
              </a:spcBef>
              <a:buFont typeface="Wingdings" panose="05000000000000000000" pitchFamily="2" charset="2"/>
              <a:buNone/>
            </a:pPr>
            <a:r>
              <a:rPr lang="nl-NL" altLang="nl-NL" sz="2800" dirty="0">
                <a:latin typeface="Calibri" panose="020F0502020204030204" pitchFamily="34" charset="0"/>
              </a:rPr>
              <a:t>Activatie van dit gen geeft extra groei 	(vergelijkbaar met een baksteen op het gaspedaal), bijvoorbeeld ras, </a:t>
            </a:r>
            <a:r>
              <a:rPr lang="nl-NL" altLang="nl-NL" sz="2800" dirty="0" err="1">
                <a:latin typeface="Calibri" panose="020F0502020204030204" pitchFamily="34" charset="0"/>
              </a:rPr>
              <a:t>cycline</a:t>
            </a:r>
            <a:r>
              <a:rPr lang="nl-NL" altLang="nl-NL" sz="2800" dirty="0">
                <a:latin typeface="Calibri" panose="020F0502020204030204" pitchFamily="34" charset="0"/>
              </a:rPr>
              <a:t> D1, </a:t>
            </a:r>
            <a:r>
              <a:rPr lang="nl-NL" altLang="nl-NL" sz="2800" dirty="0" err="1">
                <a:latin typeface="Calibri" panose="020F0502020204030204" pitchFamily="34" charset="0"/>
              </a:rPr>
              <a:t>cycline</a:t>
            </a:r>
            <a:r>
              <a:rPr lang="nl-NL" altLang="nl-NL" sz="2800" dirty="0">
                <a:latin typeface="Calibri" panose="020F0502020204030204" pitchFamily="34" charset="0"/>
              </a:rPr>
              <a:t> E.</a:t>
            </a:r>
          </a:p>
          <a:p>
            <a:pPr eaLnBrk="1" hangingPunct="1">
              <a:spcBef>
                <a:spcPct val="50000"/>
              </a:spcBef>
              <a:buFontTx/>
              <a:buNone/>
            </a:pPr>
            <a:endParaRPr lang="nl-NL" altLang="nl-NL" sz="2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150620" y="1194375"/>
            <a:ext cx="7351713" cy="60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1950" indent="-3619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indent="0" eaLnBrk="1" hangingPunct="1">
              <a:lnSpc>
                <a:spcPct val="130000"/>
              </a:lnSpc>
              <a:spcBef>
                <a:spcPct val="50000"/>
              </a:spcBef>
              <a:buNone/>
            </a:pPr>
            <a:r>
              <a:rPr lang="en-US" altLang="nl-NL" sz="2800" dirty="0" smtClean="0">
                <a:latin typeface="Calibri" panose="020F0502020204030204" pitchFamily="34" charset="0"/>
                <a:cs typeface="Calibri" panose="020F0502020204030204" pitchFamily="34" charset="0"/>
              </a:rPr>
              <a:t>1 </a:t>
            </a:r>
            <a:r>
              <a:rPr lang="en-US" altLang="nl-NL" sz="2800" dirty="0" err="1" smtClean="0">
                <a:latin typeface="Calibri" panose="020F0502020204030204" pitchFamily="34" charset="0"/>
                <a:cs typeface="Calibri" panose="020F0502020204030204" pitchFamily="34" charset="0"/>
              </a:rPr>
              <a:t>Waardoor</a:t>
            </a:r>
            <a:r>
              <a:rPr lang="en-US" altLang="nl-NL" sz="2800" dirty="0" smtClean="0">
                <a:latin typeface="Calibri" panose="020F0502020204030204" pitchFamily="34" charset="0"/>
                <a:cs typeface="Calibri" panose="020F0502020204030204" pitchFamily="34" charset="0"/>
              </a:rPr>
              <a:t> </a:t>
            </a:r>
            <a:r>
              <a:rPr lang="en-US" altLang="nl-NL" sz="2800" dirty="0" err="1">
                <a:latin typeface="Calibri" panose="020F0502020204030204" pitchFamily="34" charset="0"/>
                <a:cs typeface="Calibri" panose="020F0502020204030204" pitchFamily="34" charset="0"/>
              </a:rPr>
              <a:t>wordt</a:t>
            </a:r>
            <a:r>
              <a:rPr lang="en-US" altLang="nl-NL" sz="2800" dirty="0">
                <a:latin typeface="Calibri" panose="020F0502020204030204" pitchFamily="34" charset="0"/>
                <a:cs typeface="Calibri" panose="020F0502020204030204" pitchFamily="34" charset="0"/>
              </a:rPr>
              <a:t> p53 </a:t>
            </a:r>
            <a:r>
              <a:rPr lang="en-US" altLang="nl-NL" sz="2800" dirty="0" err="1">
                <a:latin typeface="Calibri" panose="020F0502020204030204" pitchFamily="34" charset="0"/>
                <a:cs typeface="Calibri" panose="020F0502020204030204" pitchFamily="34" charset="0"/>
              </a:rPr>
              <a:t>geactiveerd</a:t>
            </a:r>
            <a:r>
              <a:rPr lang="en-US" altLang="nl-NL" sz="2800" dirty="0">
                <a:latin typeface="Calibri" panose="020F0502020204030204" pitchFamily="34" charset="0"/>
                <a:cs typeface="Calibri" panose="020F0502020204030204" pitchFamily="34" charset="0"/>
              </a:rPr>
              <a:t>?</a:t>
            </a:r>
          </a:p>
        </p:txBody>
      </p:sp>
      <p:sp>
        <p:nvSpPr>
          <p:cNvPr id="133123" name="Rectangle 3"/>
          <p:cNvSpPr>
            <a:spLocks noChangeArrowheads="1"/>
          </p:cNvSpPr>
          <p:nvPr/>
        </p:nvSpPr>
        <p:spPr bwMode="auto">
          <a:xfrm>
            <a:off x="1160145" y="2008763"/>
            <a:ext cx="7278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1950" indent="-3619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0" indent="0" eaLnBrk="1" hangingPunct="1">
              <a:spcBef>
                <a:spcPct val="50000"/>
              </a:spcBef>
              <a:buNone/>
            </a:pPr>
            <a:r>
              <a:rPr lang="en-US" altLang="nl-NL" sz="2800" dirty="0" smtClean="0">
                <a:latin typeface="Calibri" panose="020F0502020204030204" pitchFamily="34" charset="0"/>
                <a:cs typeface="Calibri" panose="020F0502020204030204" pitchFamily="34" charset="0"/>
              </a:rPr>
              <a:t>2 Wat </a:t>
            </a:r>
            <a:r>
              <a:rPr lang="en-US" altLang="nl-NL" sz="2800" dirty="0" err="1">
                <a:latin typeface="Calibri" panose="020F0502020204030204" pitchFamily="34" charset="0"/>
                <a:cs typeface="Calibri" panose="020F0502020204030204" pitchFamily="34" charset="0"/>
              </a:rPr>
              <a:t>wordt</a:t>
            </a:r>
            <a:r>
              <a:rPr lang="en-US" altLang="nl-NL" sz="2800" dirty="0">
                <a:latin typeface="Calibri" panose="020F0502020204030204" pitchFamily="34" charset="0"/>
                <a:cs typeface="Calibri" panose="020F0502020204030204" pitchFamily="34" charset="0"/>
              </a:rPr>
              <a:t> door p53 </a:t>
            </a:r>
            <a:r>
              <a:rPr lang="en-US" altLang="nl-NL" sz="2800" dirty="0" err="1">
                <a:latin typeface="Calibri" panose="020F0502020204030204" pitchFamily="34" charset="0"/>
                <a:cs typeface="Calibri" panose="020F0502020204030204" pitchFamily="34" charset="0"/>
              </a:rPr>
              <a:t>geactiveerd</a:t>
            </a:r>
            <a:r>
              <a:rPr lang="en-US" altLang="nl-NL" sz="2800" dirty="0">
                <a:latin typeface="Calibri" panose="020F0502020204030204" pitchFamily="34" charset="0"/>
                <a:cs typeface="Calibri" panose="020F0502020204030204" pitchFamily="34" charset="0"/>
              </a:rPr>
              <a:t>? </a:t>
            </a:r>
          </a:p>
        </p:txBody>
      </p:sp>
      <p:sp>
        <p:nvSpPr>
          <p:cNvPr id="133124" name="Rectangle 4"/>
          <p:cNvSpPr>
            <a:spLocks noChangeArrowheads="1"/>
          </p:cNvSpPr>
          <p:nvPr/>
        </p:nvSpPr>
        <p:spPr bwMode="auto">
          <a:xfrm>
            <a:off x="1153795" y="2754888"/>
            <a:ext cx="71485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1950" indent="-36195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marL="266700" indent="-266700" eaLnBrk="1" hangingPunct="1">
              <a:spcBef>
                <a:spcPct val="50000"/>
              </a:spcBef>
              <a:buNone/>
            </a:pPr>
            <a:r>
              <a:rPr lang="en-US" altLang="nl-NL" sz="2800" dirty="0" smtClean="0">
                <a:latin typeface="Calibri" panose="020F0502020204030204" pitchFamily="34" charset="0"/>
                <a:cs typeface="Calibri" panose="020F0502020204030204" pitchFamily="34" charset="0"/>
              </a:rPr>
              <a:t>3 Is </a:t>
            </a:r>
            <a:r>
              <a:rPr lang="en-US" altLang="nl-NL" sz="2800" dirty="0" err="1">
                <a:latin typeface="Calibri" panose="020F0502020204030204" pitchFamily="34" charset="0"/>
                <a:cs typeface="Calibri" panose="020F0502020204030204" pitchFamily="34" charset="0"/>
              </a:rPr>
              <a:t>mutatie</a:t>
            </a:r>
            <a:r>
              <a:rPr lang="en-US" altLang="nl-NL" sz="2800" dirty="0">
                <a:latin typeface="Calibri" panose="020F0502020204030204" pitchFamily="34" charset="0"/>
                <a:cs typeface="Calibri" panose="020F0502020204030204" pitchFamily="34" charset="0"/>
              </a:rPr>
              <a:t> van 1 </a:t>
            </a:r>
            <a:r>
              <a:rPr lang="en-US" altLang="nl-NL" sz="2800" dirty="0" err="1">
                <a:latin typeface="Calibri" panose="020F0502020204030204" pitchFamily="34" charset="0"/>
                <a:cs typeface="Calibri" panose="020F0502020204030204" pitchFamily="34" charset="0"/>
              </a:rPr>
              <a:t>kopie</a:t>
            </a:r>
            <a:r>
              <a:rPr lang="en-US" altLang="nl-NL" sz="2800" dirty="0">
                <a:latin typeface="Calibri" panose="020F0502020204030204" pitchFamily="34" charset="0"/>
                <a:cs typeface="Calibri" panose="020F0502020204030204" pitchFamily="34" charset="0"/>
              </a:rPr>
              <a:t> van p53 </a:t>
            </a:r>
            <a:r>
              <a:rPr lang="en-US" altLang="nl-NL" sz="2800" dirty="0" err="1">
                <a:latin typeface="Calibri" panose="020F0502020204030204" pitchFamily="34" charset="0"/>
                <a:cs typeface="Calibri" panose="020F0502020204030204" pitchFamily="34" charset="0"/>
              </a:rPr>
              <a:t>voldoende</a:t>
            </a:r>
            <a:r>
              <a:rPr lang="en-US" altLang="nl-NL" sz="2800" dirty="0">
                <a:latin typeface="Calibri" panose="020F0502020204030204" pitchFamily="34" charset="0"/>
                <a:cs typeface="Calibri" panose="020F0502020204030204" pitchFamily="34" charset="0"/>
              </a:rPr>
              <a:t> </a:t>
            </a:r>
            <a:r>
              <a:rPr lang="en-US" altLang="nl-NL" sz="2800" dirty="0" err="1">
                <a:latin typeface="Calibri" panose="020F0502020204030204" pitchFamily="34" charset="0"/>
                <a:cs typeface="Calibri" panose="020F0502020204030204" pitchFamily="34" charset="0"/>
              </a:rPr>
              <a:t>voor</a:t>
            </a:r>
            <a:r>
              <a:rPr lang="en-US" altLang="nl-NL" sz="2800" dirty="0">
                <a:latin typeface="Calibri" panose="020F0502020204030204" pitchFamily="34" charset="0"/>
                <a:cs typeface="Calibri" panose="020F0502020204030204" pitchFamily="34" charset="0"/>
              </a:rPr>
              <a:t> </a:t>
            </a:r>
            <a:r>
              <a:rPr lang="en-US" altLang="nl-NL" sz="2800" dirty="0" err="1">
                <a:latin typeface="Calibri" panose="020F0502020204030204" pitchFamily="34" charset="0"/>
                <a:cs typeface="Calibri" panose="020F0502020204030204" pitchFamily="34" charset="0"/>
              </a:rPr>
              <a:t>functieverlies</a:t>
            </a:r>
            <a:r>
              <a:rPr lang="en-US" altLang="nl-NL" sz="2800" dirty="0">
                <a:latin typeface="Calibri" panose="020F0502020204030204" pitchFamily="34" charset="0"/>
                <a:cs typeface="Calibri" panose="020F0502020204030204" pitchFamily="34" charset="0"/>
              </a:rPr>
              <a:t> van het p53 </a:t>
            </a:r>
            <a:r>
              <a:rPr lang="en-US" altLang="nl-NL" sz="2800" dirty="0" err="1">
                <a:latin typeface="Calibri" panose="020F0502020204030204" pitchFamily="34" charset="0"/>
                <a:cs typeface="Calibri" panose="020F0502020204030204" pitchFamily="34" charset="0"/>
              </a:rPr>
              <a:t>eiwit</a:t>
            </a:r>
            <a:r>
              <a:rPr lang="en-US" altLang="nl-NL" sz="2800" dirty="0">
                <a:latin typeface="Calibri" panose="020F0502020204030204" pitchFamily="34" charset="0"/>
                <a:cs typeface="Calibri" panose="020F0502020204030204" pitchFamily="34" charset="0"/>
              </a:rPr>
              <a:t> ?</a:t>
            </a:r>
            <a:endParaRPr lang="nl-NL" altLang="nl-NL" sz="2800" dirty="0">
              <a:latin typeface="Calibri" panose="020F0502020204030204" pitchFamily="34" charset="0"/>
              <a:cs typeface="Calibri" panose="020F0502020204030204" pitchFamily="34" charset="0"/>
            </a:endParaRPr>
          </a:p>
        </p:txBody>
      </p:sp>
      <p:sp>
        <p:nvSpPr>
          <p:cNvPr id="5" name="Text Box 2"/>
          <p:cNvSpPr txBox="1">
            <a:spLocks noChangeArrowheads="1"/>
          </p:cNvSpPr>
          <p:nvPr/>
        </p:nvSpPr>
        <p:spPr bwMode="auto">
          <a:xfrm>
            <a:off x="684213" y="432128"/>
            <a:ext cx="7705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0363" indent="-360363">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err="1" smtClean="0">
                <a:solidFill>
                  <a:srgbClr val="FF6600"/>
                </a:solidFill>
                <a:latin typeface="Calibri" panose="020F0502020204030204" pitchFamily="34" charset="0"/>
              </a:rPr>
              <a:t>Vragen</a:t>
            </a:r>
            <a:endParaRPr lang="nl-NL" altLang="nl-NL" b="1" dirty="0">
              <a:solidFill>
                <a:srgbClr val="FF6600"/>
              </a:solidFill>
              <a:latin typeface="Calibri" panose="020F0502020204030204" pitchFamily="34" charset="0"/>
            </a:endParaRPr>
          </a:p>
        </p:txBody>
      </p:sp>
    </p:spTree>
    <p:extLst>
      <p:ext uri="{BB962C8B-B14F-4D97-AF65-F5344CB8AC3E}">
        <p14:creationId xmlns:p14="http://schemas.microsoft.com/office/powerpoint/2010/main" val="35072640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5" descr="20_02Table-L"/>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36550" y="4763"/>
            <a:ext cx="8356600" cy="6845300"/>
          </a:xfrm>
          <a:noFill/>
        </p:spPr>
      </p:pic>
      <p:grpSp>
        <p:nvGrpSpPr>
          <p:cNvPr id="7" name="Group 6"/>
          <p:cNvGrpSpPr>
            <a:grpSpLocks/>
          </p:cNvGrpSpPr>
          <p:nvPr/>
        </p:nvGrpSpPr>
        <p:grpSpPr bwMode="auto">
          <a:xfrm>
            <a:off x="260350" y="1092200"/>
            <a:ext cx="336550" cy="4983163"/>
            <a:chOff x="260350" y="1092200"/>
            <a:chExt cx="336550" cy="4983956"/>
          </a:xfrm>
        </p:grpSpPr>
        <p:cxnSp>
          <p:nvCxnSpPr>
            <p:cNvPr id="5" name="Straight Arrow Connector 4"/>
            <p:cNvCxnSpPr/>
            <p:nvPr/>
          </p:nvCxnSpPr>
          <p:spPr>
            <a:xfrm>
              <a:off x="260350" y="1092200"/>
              <a:ext cx="336550" cy="6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60350" y="3708816"/>
              <a:ext cx="336550" cy="6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60350" y="4051771"/>
              <a:ext cx="336550" cy="6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0350" y="4718627"/>
              <a:ext cx="336550" cy="6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60350" y="5561724"/>
              <a:ext cx="336550" cy="6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0350" y="6069805"/>
              <a:ext cx="336550" cy="6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1"/>
          <p:cNvCxnSpPr/>
          <p:nvPr/>
        </p:nvCxnSpPr>
        <p:spPr bwMode="auto">
          <a:xfrm>
            <a:off x="260350" y="5713413"/>
            <a:ext cx="336550" cy="6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hthoek 10"/>
          <p:cNvSpPr/>
          <p:nvPr/>
        </p:nvSpPr>
        <p:spPr>
          <a:xfrm>
            <a:off x="6984610" y="6499238"/>
            <a:ext cx="1498208"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Table</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earlier</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edition</a:t>
            </a:r>
            <a:endParaRPr lang="nl-NL" sz="1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3976" y="474149"/>
            <a:ext cx="7026812" cy="398655"/>
          </a:xfrm>
          <a:prstGeom prst="rect">
            <a:avLst/>
          </a:prstGeom>
          <a:noFill/>
          <a:ln>
            <a:noFill/>
          </a:ln>
        </p:spPr>
        <p:txBody>
          <a:bodyPr vert="horz" wrap="square" lIns="90000" tIns="45000" rIns="90000" bIns="45000" anchorCtr="0" compatLnSpc="1">
            <a:spAutoFit/>
          </a:bodyPr>
          <a:lstStyle/>
          <a:p>
            <a:pPr lvl="0" hangingPunct="1">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nl-NL" sz="2000" b="0" i="0" u="none" strike="noStrike" baseline="0" dirty="0">
                <a:ln>
                  <a:noFill/>
                </a:ln>
                <a:solidFill>
                  <a:srgbClr val="000000"/>
                </a:solidFill>
                <a:latin typeface="Calibri" panose="020F0502020204030204" pitchFamily="34" charset="0"/>
                <a:ea typeface="Arial Unicode MS" pitchFamily="2"/>
                <a:cs typeface="Calibri" panose="020F0502020204030204" pitchFamily="34" charset="0"/>
              </a:rPr>
              <a:t>Longkanker, 5 jaar </a:t>
            </a:r>
            <a:r>
              <a:rPr lang="nl-NL" sz="2000" dirty="0">
                <a:solidFill>
                  <a:srgbClr val="000000"/>
                </a:solidFill>
                <a:latin typeface="Calibri" panose="020F0502020204030204" pitchFamily="34" charset="0"/>
                <a:ea typeface="Arial Unicode MS" pitchFamily="2"/>
                <a:cs typeface="Calibri" panose="020F0502020204030204" pitchFamily="34" charset="0"/>
              </a:rPr>
              <a:t>overleving, England </a:t>
            </a:r>
            <a:r>
              <a:rPr lang="nl-NL" sz="2000" dirty="0" err="1">
                <a:solidFill>
                  <a:srgbClr val="000000"/>
                </a:solidFill>
                <a:latin typeface="Calibri" panose="020F0502020204030204" pitchFamily="34" charset="0"/>
                <a:ea typeface="Arial Unicode MS" pitchFamily="2"/>
                <a:cs typeface="Calibri" panose="020F0502020204030204" pitchFamily="34" charset="0"/>
              </a:rPr>
              <a:t>and</a:t>
            </a:r>
            <a:r>
              <a:rPr lang="nl-NL" sz="2000" dirty="0">
                <a:solidFill>
                  <a:srgbClr val="000000"/>
                </a:solidFill>
                <a:latin typeface="Calibri" panose="020F0502020204030204" pitchFamily="34" charset="0"/>
                <a:ea typeface="Arial Unicode MS" pitchFamily="2"/>
                <a:cs typeface="Calibri" panose="020F0502020204030204" pitchFamily="34" charset="0"/>
              </a:rPr>
              <a:t> Wales, 1971-2011</a:t>
            </a:r>
            <a:endParaRPr lang="nl-NL" sz="2000" b="0" i="0" u="none" strike="noStrike" baseline="0" dirty="0">
              <a:ln>
                <a:noFill/>
              </a:ln>
              <a:solidFill>
                <a:srgbClr val="000000"/>
              </a:solidFill>
              <a:latin typeface="Calibri" panose="020F0502020204030204" pitchFamily="34" charset="0"/>
              <a:ea typeface="Arial Unicode MS" pitchFamily="2"/>
              <a:cs typeface="Calibri" panose="020F0502020204030204" pitchFamily="34" charset="0"/>
            </a:endParaRPr>
          </a:p>
        </p:txBody>
      </p:sp>
      <p:pic>
        <p:nvPicPr>
          <p:cNvPr id="2" name="Afbeelding 1"/>
          <p:cNvPicPr>
            <a:picLocks noChangeAspect="1"/>
          </p:cNvPicPr>
          <p:nvPr/>
        </p:nvPicPr>
        <p:blipFill>
          <a:blip r:embed="rId3"/>
          <a:stretch>
            <a:fillRect/>
          </a:stretch>
        </p:blipFill>
        <p:spPr>
          <a:xfrm>
            <a:off x="683583" y="872804"/>
            <a:ext cx="7208392" cy="5101324"/>
          </a:xfrm>
          <a:prstGeom prst="rect">
            <a:avLst/>
          </a:prstGeom>
        </p:spPr>
      </p:pic>
      <p:sp>
        <p:nvSpPr>
          <p:cNvPr id="5" name="Rechthoek 4"/>
          <p:cNvSpPr/>
          <p:nvPr/>
        </p:nvSpPr>
        <p:spPr>
          <a:xfrm>
            <a:off x="1519309" y="6359941"/>
            <a:ext cx="6801729" cy="215444"/>
          </a:xfrm>
          <a:prstGeom prst="rect">
            <a:avLst/>
          </a:prstGeom>
        </p:spPr>
        <p:txBody>
          <a:bodyPr wrap="square">
            <a:spAutoFit/>
          </a:bodyPr>
          <a:lstStyle/>
          <a:p>
            <a:r>
              <a:rPr lang="nl-NL" sz="800">
                <a:latin typeface="Calibri" panose="020F0502020204030204" pitchFamily="34" charset="0"/>
                <a:cs typeface="Calibri" panose="020F0502020204030204" pitchFamily="34" charset="0"/>
              </a:rPr>
              <a:t>https://www.cancerresearchuk.org/health-professional/cancer-statistics/statistics-by-cancer-type/lung-cancer/survival#heading-Two</a:t>
            </a:r>
          </a:p>
        </p:txBody>
      </p:sp>
    </p:spTree>
    <p:extLst>
      <p:ext uri="{BB962C8B-B14F-4D97-AF65-F5344CB8AC3E}">
        <p14:creationId xmlns:p14="http://schemas.microsoft.com/office/powerpoint/2010/main" val="7335397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2"/>
          <p:cNvGrpSpPr>
            <a:grpSpLocks/>
          </p:cNvGrpSpPr>
          <p:nvPr/>
        </p:nvGrpSpPr>
        <p:grpSpPr bwMode="auto">
          <a:xfrm>
            <a:off x="874713" y="744538"/>
            <a:ext cx="7369175" cy="4894262"/>
            <a:chOff x="839" y="346"/>
            <a:chExt cx="4128" cy="2600"/>
          </a:xfrm>
        </p:grpSpPr>
        <p:sp>
          <p:nvSpPr>
            <p:cNvPr id="71683" name="Text Box 3"/>
            <p:cNvSpPr txBox="1">
              <a:spLocks noChangeArrowheads="1"/>
            </p:cNvSpPr>
            <p:nvPr/>
          </p:nvSpPr>
          <p:spPr bwMode="auto">
            <a:xfrm>
              <a:off x="884" y="935"/>
              <a:ext cx="4037"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8163">
                <a:spcBef>
                  <a:spcPct val="20000"/>
                </a:spcBef>
                <a:buChar char="•"/>
                <a:tabLst>
                  <a:tab pos="538163"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538163"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538163"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538163"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538163"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nl-NL" sz="2400" dirty="0"/>
            </a:p>
            <a:p>
              <a:pPr eaLnBrk="1" hangingPunct="1">
                <a:spcBef>
                  <a:spcPct val="50000"/>
                </a:spcBef>
                <a:buClr>
                  <a:schemeClr val="accent2"/>
                </a:buClr>
                <a:buFont typeface="Wingdings" panose="05000000000000000000" pitchFamily="2" charset="2"/>
                <a:buChar char="Ø"/>
              </a:pPr>
              <a:r>
                <a:rPr lang="en-US" altLang="nl-NL" sz="2400" dirty="0"/>
                <a:t>Chromatin modification</a:t>
              </a:r>
            </a:p>
            <a:p>
              <a:pPr eaLnBrk="1" hangingPunct="1">
                <a:spcBef>
                  <a:spcPct val="50000"/>
                </a:spcBef>
                <a:buClr>
                  <a:schemeClr val="accent2"/>
                </a:buClr>
                <a:buFont typeface="Wingdings" panose="05000000000000000000" pitchFamily="2" charset="2"/>
                <a:buChar char="Ø"/>
              </a:pPr>
              <a:r>
                <a:rPr lang="en-US" altLang="nl-NL" sz="2400" dirty="0"/>
                <a:t>Genomic stability</a:t>
              </a:r>
            </a:p>
            <a:p>
              <a:pPr eaLnBrk="1" hangingPunct="1">
                <a:spcBef>
                  <a:spcPct val="50000"/>
                </a:spcBef>
                <a:buClr>
                  <a:schemeClr val="accent2"/>
                </a:buClr>
                <a:buFont typeface="Wingdings" panose="05000000000000000000" pitchFamily="2" charset="2"/>
                <a:buChar char="Ø"/>
              </a:pPr>
              <a:r>
                <a:rPr lang="en-US" altLang="nl-NL" sz="2400" dirty="0"/>
                <a:t>DNA repair</a:t>
              </a:r>
            </a:p>
            <a:p>
              <a:pPr eaLnBrk="1" hangingPunct="1">
                <a:spcBef>
                  <a:spcPct val="50000"/>
                </a:spcBef>
                <a:buClr>
                  <a:schemeClr val="accent2"/>
                </a:buClr>
                <a:buFont typeface="Wingdings" panose="05000000000000000000" pitchFamily="2" charset="2"/>
                <a:buChar char="Ø"/>
              </a:pPr>
              <a:r>
                <a:rPr lang="en-US" altLang="nl-NL" sz="2400" dirty="0"/>
                <a:t>De </a:t>
              </a:r>
              <a:r>
                <a:rPr lang="en-US" altLang="nl-NL" sz="2400" dirty="0" err="1"/>
                <a:t>cel</a:t>
              </a:r>
              <a:r>
                <a:rPr lang="en-US" altLang="nl-NL" sz="2400" dirty="0"/>
                <a:t> </a:t>
              </a:r>
              <a:r>
                <a:rPr lang="en-US" altLang="nl-NL" sz="2400" dirty="0" err="1"/>
                <a:t>cyclus</a:t>
              </a:r>
              <a:r>
                <a:rPr lang="en-US" altLang="nl-NL" sz="2400" dirty="0"/>
                <a:t> (</a:t>
              </a:r>
              <a:r>
                <a:rPr lang="en-US" altLang="nl-NL" sz="2400" dirty="0" err="1"/>
                <a:t>en</a:t>
              </a:r>
              <a:r>
                <a:rPr lang="en-US" altLang="nl-NL" sz="2400" dirty="0"/>
                <a:t> de </a:t>
              </a:r>
              <a:r>
                <a:rPr lang="en-US" altLang="nl-NL" sz="2400" dirty="0" err="1"/>
                <a:t>controle</a:t>
              </a:r>
              <a:r>
                <a:rPr lang="en-US" altLang="nl-NL" sz="2400" dirty="0"/>
                <a:t> </a:t>
              </a:r>
              <a:r>
                <a:rPr lang="en-US" altLang="nl-NL" sz="2400" dirty="0" err="1"/>
                <a:t>daarvan</a:t>
              </a:r>
              <a:r>
                <a:rPr lang="en-US" altLang="nl-NL" sz="2400" dirty="0"/>
                <a:t>)</a:t>
              </a:r>
            </a:p>
            <a:p>
              <a:pPr eaLnBrk="1" hangingPunct="1">
                <a:spcBef>
                  <a:spcPct val="50000"/>
                </a:spcBef>
                <a:buClr>
                  <a:schemeClr val="accent2"/>
                </a:buClr>
                <a:buFont typeface="Wingdings" panose="05000000000000000000" pitchFamily="2" charset="2"/>
                <a:buChar char="Ø"/>
              </a:pPr>
              <a:r>
                <a:rPr lang="en-US" altLang="nl-NL" sz="2400" dirty="0" err="1"/>
                <a:t>Apoptose</a:t>
              </a:r>
              <a:endParaRPr lang="en-US" altLang="nl-NL" sz="2400" dirty="0"/>
            </a:p>
            <a:p>
              <a:pPr eaLnBrk="1" hangingPunct="1">
                <a:spcBef>
                  <a:spcPct val="50000"/>
                </a:spcBef>
                <a:buClr>
                  <a:schemeClr val="accent2"/>
                </a:buClr>
                <a:buFont typeface="Wingdings" panose="05000000000000000000" pitchFamily="2" charset="2"/>
                <a:buChar char="Ø"/>
              </a:pPr>
              <a:r>
                <a:rPr lang="en-US" altLang="nl-NL" sz="2400" dirty="0">
                  <a:solidFill>
                    <a:schemeClr val="bg1">
                      <a:lumMod val="75000"/>
                    </a:schemeClr>
                  </a:solidFill>
                </a:rPr>
                <a:t>Contact </a:t>
              </a:r>
              <a:r>
                <a:rPr lang="en-US" altLang="nl-NL" sz="2400" dirty="0" err="1">
                  <a:solidFill>
                    <a:schemeClr val="bg1">
                      <a:lumMod val="75000"/>
                    </a:schemeClr>
                  </a:solidFill>
                </a:rPr>
                <a:t>tussen</a:t>
              </a:r>
              <a:r>
                <a:rPr lang="en-US" altLang="nl-NL" sz="2400" dirty="0">
                  <a:solidFill>
                    <a:schemeClr val="bg1">
                      <a:lumMod val="75000"/>
                    </a:schemeClr>
                  </a:solidFill>
                </a:rPr>
                <a:t> </a:t>
              </a:r>
              <a:r>
                <a:rPr lang="en-US" altLang="nl-NL" sz="2400" dirty="0" err="1">
                  <a:solidFill>
                    <a:schemeClr val="bg1">
                      <a:lumMod val="75000"/>
                    </a:schemeClr>
                  </a:solidFill>
                </a:rPr>
                <a:t>cellen</a:t>
              </a:r>
              <a:endParaRPr lang="en-US" altLang="nl-NL" sz="2400" dirty="0">
                <a:solidFill>
                  <a:schemeClr val="bg1">
                    <a:lumMod val="75000"/>
                  </a:schemeClr>
                </a:solidFill>
              </a:endParaRPr>
            </a:p>
          </p:txBody>
        </p:sp>
        <p:sp>
          <p:nvSpPr>
            <p:cNvPr id="71684" name="Text Box 4"/>
            <p:cNvSpPr txBox="1">
              <a:spLocks noChangeArrowheads="1"/>
            </p:cNvSpPr>
            <p:nvPr/>
          </p:nvSpPr>
          <p:spPr bwMode="auto">
            <a:xfrm>
              <a:off x="839" y="346"/>
              <a:ext cx="412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a:solidFill>
                    <a:srgbClr val="FF6600"/>
                  </a:solidFill>
                  <a:latin typeface="Calibri" panose="020F0502020204030204" pitchFamily="34" charset="0"/>
                  <a:cs typeface="Calibri" panose="020F0502020204030204" pitchFamily="34" charset="0"/>
                </a:rPr>
                <a:t>Kankercellen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ontstaan</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a:solidFill>
                    <a:srgbClr val="FF6600"/>
                  </a:solidFill>
                  <a:latin typeface="Calibri" panose="020F0502020204030204" pitchFamily="34" charset="0"/>
                  <a:cs typeface="Calibri" panose="020F0502020204030204" pitchFamily="34" charset="0"/>
                </a:rPr>
                <a:t>door </a:t>
              </a:r>
              <a:r>
                <a:rPr lang="en-US" altLang="nl-NL" b="1" dirty="0" err="1">
                  <a:solidFill>
                    <a:srgbClr val="FF6600"/>
                  </a:solidFill>
                  <a:latin typeface="Calibri" panose="020F0502020204030204" pitchFamily="34" charset="0"/>
                  <a:cs typeface="Calibri" panose="020F0502020204030204" pitchFamily="34" charset="0"/>
                </a:rPr>
                <a:t>fouten</a:t>
              </a:r>
              <a:r>
                <a:rPr lang="en-US" altLang="nl-NL" b="1" dirty="0">
                  <a:solidFill>
                    <a:srgbClr val="FF6600"/>
                  </a:solidFill>
                  <a:latin typeface="Calibri" panose="020F0502020204030204" pitchFamily="34" charset="0"/>
                  <a:cs typeface="Calibri" panose="020F0502020204030204" pitchFamily="34" charset="0"/>
                </a:rPr>
                <a:t> in </a:t>
              </a:r>
              <a:r>
                <a:rPr lang="en-US" altLang="nl-NL" b="1" dirty="0" err="1">
                  <a:solidFill>
                    <a:srgbClr val="FF6600"/>
                  </a:solidFill>
                  <a:latin typeface="Calibri" panose="020F0502020204030204" pitchFamily="34" charset="0"/>
                  <a:cs typeface="Calibri" panose="020F0502020204030204" pitchFamily="34" charset="0"/>
                </a:rPr>
                <a:t>genen</a:t>
              </a:r>
              <a:r>
                <a:rPr lang="en-US" altLang="nl-NL" b="1" dirty="0">
                  <a:solidFill>
                    <a:srgbClr val="FF6600"/>
                  </a:solidFill>
                  <a:latin typeface="Calibri" panose="020F0502020204030204" pitchFamily="34" charset="0"/>
                  <a:cs typeface="Calibri" panose="020F0502020204030204" pitchFamily="34" charset="0"/>
                </a:rPr>
                <a:t> die </a:t>
              </a:r>
              <a:r>
                <a:rPr lang="en-US" altLang="nl-NL" b="1" dirty="0" err="1">
                  <a:solidFill>
                    <a:srgbClr val="FF6600"/>
                  </a:solidFill>
                  <a:latin typeface="Calibri" panose="020F0502020204030204" pitchFamily="34" charset="0"/>
                  <a:cs typeface="Calibri" panose="020F0502020204030204" pitchFamily="34" charset="0"/>
                </a:rPr>
                <a:t>betrokken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zijn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bij</a:t>
              </a:r>
              <a:r>
                <a:rPr lang="en-US" altLang="nl-NL" b="1" dirty="0">
                  <a:solidFill>
                    <a:srgbClr val="FF6600"/>
                  </a:solidFill>
                  <a:latin typeface="Calibri" panose="020F0502020204030204" pitchFamily="34" charset="0"/>
                  <a:cs typeface="Calibri" panose="020F0502020204030204" pitchFamily="34" charset="0"/>
                </a:rPr>
                <a:t>:</a:t>
              </a:r>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dirty="0"/>
              <a:t>Figure 9.37 </a:t>
            </a:r>
            <a:r>
              <a:rPr lang="en-US" altLang="nl-NL" sz="1100" i="1" dirty="0"/>
              <a:t> The Biology of Cancer</a:t>
            </a:r>
            <a:r>
              <a:rPr lang="en-US" altLang="nl-NL" sz="1100" dirty="0"/>
              <a:t> (© Garland Science 2007)</a:t>
            </a:r>
          </a:p>
        </p:txBody>
      </p:sp>
      <p:pic>
        <p:nvPicPr>
          <p:cNvPr id="41987" name="Picture 3" descr="figure 9-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213"/>
            <a:ext cx="9144000"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6552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2" name="Group 2"/>
          <p:cNvGrpSpPr>
            <a:grpSpLocks/>
          </p:cNvGrpSpPr>
          <p:nvPr/>
        </p:nvGrpSpPr>
        <p:grpSpPr bwMode="auto">
          <a:xfrm>
            <a:off x="874713" y="744538"/>
            <a:ext cx="7369175" cy="4894262"/>
            <a:chOff x="839" y="346"/>
            <a:chExt cx="4128" cy="2600"/>
          </a:xfrm>
        </p:grpSpPr>
        <p:sp>
          <p:nvSpPr>
            <p:cNvPr id="71683" name="Text Box 3"/>
            <p:cNvSpPr txBox="1">
              <a:spLocks noChangeArrowheads="1"/>
            </p:cNvSpPr>
            <p:nvPr/>
          </p:nvSpPr>
          <p:spPr bwMode="auto">
            <a:xfrm>
              <a:off x="884" y="935"/>
              <a:ext cx="4037" cy="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8163">
                <a:spcBef>
                  <a:spcPct val="20000"/>
                </a:spcBef>
                <a:buChar char="•"/>
                <a:tabLst>
                  <a:tab pos="538163"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538163"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538163"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538163"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538163"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538163"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endParaRPr lang="en-US" altLang="nl-NL" sz="2400" dirty="0"/>
            </a:p>
            <a:p>
              <a:pPr eaLnBrk="1" hangingPunct="1">
                <a:spcBef>
                  <a:spcPct val="50000"/>
                </a:spcBef>
                <a:buClr>
                  <a:schemeClr val="accent2"/>
                </a:buClr>
                <a:buFont typeface="Wingdings" panose="05000000000000000000" pitchFamily="2" charset="2"/>
                <a:buChar char="Ø"/>
              </a:pPr>
              <a:r>
                <a:rPr lang="en-US" altLang="nl-NL" sz="2400" dirty="0"/>
                <a:t>Chromatin modification</a:t>
              </a:r>
            </a:p>
            <a:p>
              <a:pPr eaLnBrk="1" hangingPunct="1">
                <a:spcBef>
                  <a:spcPct val="50000"/>
                </a:spcBef>
                <a:buClr>
                  <a:schemeClr val="accent2"/>
                </a:buClr>
                <a:buFont typeface="Wingdings" panose="05000000000000000000" pitchFamily="2" charset="2"/>
                <a:buChar char="Ø"/>
              </a:pPr>
              <a:r>
                <a:rPr lang="en-US" altLang="nl-NL" sz="2400" dirty="0"/>
                <a:t>Genomic stability</a:t>
              </a:r>
            </a:p>
            <a:p>
              <a:pPr eaLnBrk="1" hangingPunct="1">
                <a:spcBef>
                  <a:spcPct val="50000"/>
                </a:spcBef>
                <a:buClr>
                  <a:schemeClr val="accent2"/>
                </a:buClr>
                <a:buFont typeface="Wingdings" panose="05000000000000000000" pitchFamily="2" charset="2"/>
                <a:buChar char="Ø"/>
              </a:pPr>
              <a:r>
                <a:rPr lang="en-US" altLang="nl-NL" sz="2400" dirty="0"/>
                <a:t>DNA repair</a:t>
              </a:r>
            </a:p>
            <a:p>
              <a:pPr eaLnBrk="1" hangingPunct="1">
                <a:spcBef>
                  <a:spcPct val="50000"/>
                </a:spcBef>
                <a:buClr>
                  <a:schemeClr val="accent2"/>
                </a:buClr>
                <a:buFont typeface="Wingdings" panose="05000000000000000000" pitchFamily="2" charset="2"/>
                <a:buChar char="Ø"/>
              </a:pPr>
              <a:r>
                <a:rPr lang="en-US" altLang="nl-NL" sz="2400" dirty="0"/>
                <a:t>De </a:t>
              </a:r>
              <a:r>
                <a:rPr lang="en-US" altLang="nl-NL" sz="2400" dirty="0" err="1"/>
                <a:t>cel</a:t>
              </a:r>
              <a:r>
                <a:rPr lang="en-US" altLang="nl-NL" sz="2400" dirty="0"/>
                <a:t> </a:t>
              </a:r>
              <a:r>
                <a:rPr lang="en-US" altLang="nl-NL" sz="2400" dirty="0" err="1"/>
                <a:t>cyclus</a:t>
              </a:r>
              <a:r>
                <a:rPr lang="en-US" altLang="nl-NL" sz="2400" dirty="0"/>
                <a:t> (en de </a:t>
              </a:r>
              <a:r>
                <a:rPr lang="en-US" altLang="nl-NL" sz="2400" dirty="0" err="1"/>
                <a:t>controle</a:t>
              </a:r>
              <a:r>
                <a:rPr lang="en-US" altLang="nl-NL" sz="2400" dirty="0"/>
                <a:t> </a:t>
              </a:r>
              <a:r>
                <a:rPr lang="en-US" altLang="nl-NL" sz="2400" dirty="0" err="1"/>
                <a:t>daarvan</a:t>
              </a:r>
              <a:r>
                <a:rPr lang="en-US" altLang="nl-NL" sz="2400" dirty="0"/>
                <a:t>)</a:t>
              </a:r>
            </a:p>
            <a:p>
              <a:pPr eaLnBrk="1" hangingPunct="1">
                <a:spcBef>
                  <a:spcPct val="50000"/>
                </a:spcBef>
                <a:buClr>
                  <a:schemeClr val="accent2"/>
                </a:buClr>
                <a:buFont typeface="Wingdings" panose="05000000000000000000" pitchFamily="2" charset="2"/>
                <a:buChar char="Ø"/>
              </a:pPr>
              <a:r>
                <a:rPr lang="en-US" altLang="nl-NL" sz="2400" dirty="0" err="1"/>
                <a:t>Apoptose</a:t>
              </a:r>
              <a:endParaRPr lang="en-US" altLang="nl-NL" sz="2400" dirty="0"/>
            </a:p>
            <a:p>
              <a:pPr eaLnBrk="1" hangingPunct="1">
                <a:spcBef>
                  <a:spcPct val="50000"/>
                </a:spcBef>
                <a:buClr>
                  <a:schemeClr val="accent2"/>
                </a:buClr>
                <a:buFont typeface="Wingdings" panose="05000000000000000000" pitchFamily="2" charset="2"/>
                <a:buChar char="Ø"/>
              </a:pPr>
              <a:r>
                <a:rPr lang="en-US" altLang="nl-NL" sz="2400" dirty="0"/>
                <a:t>Contact </a:t>
              </a:r>
              <a:r>
                <a:rPr lang="en-US" altLang="nl-NL" sz="2400" dirty="0" err="1"/>
                <a:t>tussen</a:t>
              </a:r>
              <a:r>
                <a:rPr lang="en-US" altLang="nl-NL" sz="2400" dirty="0"/>
                <a:t> </a:t>
              </a:r>
              <a:r>
                <a:rPr lang="en-US" altLang="nl-NL" sz="2400" dirty="0" err="1"/>
                <a:t>cellen</a:t>
              </a:r>
              <a:endParaRPr lang="en-US" altLang="nl-NL" sz="2400" dirty="0"/>
            </a:p>
          </p:txBody>
        </p:sp>
        <p:sp>
          <p:nvSpPr>
            <p:cNvPr id="71684" name="Text Box 4"/>
            <p:cNvSpPr txBox="1">
              <a:spLocks noChangeArrowheads="1"/>
            </p:cNvSpPr>
            <p:nvPr/>
          </p:nvSpPr>
          <p:spPr bwMode="auto">
            <a:xfrm>
              <a:off x="839" y="346"/>
              <a:ext cx="412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b="1" dirty="0" err="1">
                  <a:solidFill>
                    <a:srgbClr val="FF6600"/>
                  </a:solidFill>
                  <a:latin typeface="Calibri" panose="020F0502020204030204" pitchFamily="34" charset="0"/>
                  <a:cs typeface="Calibri" panose="020F0502020204030204" pitchFamily="34" charset="0"/>
                </a:rPr>
                <a:t>Kankercellen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smtClean="0">
                  <a:solidFill>
                    <a:srgbClr val="FF6600"/>
                  </a:solidFill>
                  <a:latin typeface="Calibri" panose="020F0502020204030204" pitchFamily="34" charset="0"/>
                  <a:cs typeface="Calibri" panose="020F0502020204030204" pitchFamily="34" charset="0"/>
                </a:rPr>
                <a:t>ontstaan</a:t>
              </a:r>
              <a:r>
                <a:rPr lang="en-US" altLang="nl-NL" b="1" dirty="0" smtClean="0">
                  <a:solidFill>
                    <a:srgbClr val="FF6600"/>
                  </a:solidFill>
                  <a:latin typeface="Calibri" panose="020F0502020204030204" pitchFamily="34" charset="0"/>
                  <a:cs typeface="Calibri" panose="020F0502020204030204" pitchFamily="34" charset="0"/>
                </a:rPr>
                <a:t> </a:t>
              </a:r>
              <a:r>
                <a:rPr lang="en-US" altLang="nl-NL" b="1" dirty="0">
                  <a:solidFill>
                    <a:srgbClr val="FF6600"/>
                  </a:solidFill>
                  <a:latin typeface="Calibri" panose="020F0502020204030204" pitchFamily="34" charset="0"/>
                  <a:cs typeface="Calibri" panose="020F0502020204030204" pitchFamily="34" charset="0"/>
                </a:rPr>
                <a:t>door </a:t>
              </a:r>
              <a:r>
                <a:rPr lang="en-US" altLang="nl-NL" b="1" dirty="0" err="1">
                  <a:solidFill>
                    <a:srgbClr val="FF6600"/>
                  </a:solidFill>
                  <a:latin typeface="Calibri" panose="020F0502020204030204" pitchFamily="34" charset="0"/>
                  <a:cs typeface="Calibri" panose="020F0502020204030204" pitchFamily="34" charset="0"/>
                </a:rPr>
                <a:t>fouten</a:t>
              </a:r>
              <a:r>
                <a:rPr lang="en-US" altLang="nl-NL" b="1" dirty="0">
                  <a:solidFill>
                    <a:srgbClr val="FF6600"/>
                  </a:solidFill>
                  <a:latin typeface="Calibri" panose="020F0502020204030204" pitchFamily="34" charset="0"/>
                  <a:cs typeface="Calibri" panose="020F0502020204030204" pitchFamily="34" charset="0"/>
                </a:rPr>
                <a:t> in </a:t>
              </a:r>
              <a:r>
                <a:rPr lang="en-US" altLang="nl-NL" b="1" dirty="0" err="1">
                  <a:solidFill>
                    <a:srgbClr val="FF6600"/>
                  </a:solidFill>
                  <a:latin typeface="Calibri" panose="020F0502020204030204" pitchFamily="34" charset="0"/>
                  <a:cs typeface="Calibri" panose="020F0502020204030204" pitchFamily="34" charset="0"/>
                </a:rPr>
                <a:t>genen</a:t>
              </a:r>
              <a:r>
                <a:rPr lang="en-US" altLang="nl-NL" b="1" dirty="0">
                  <a:solidFill>
                    <a:srgbClr val="FF6600"/>
                  </a:solidFill>
                  <a:latin typeface="Calibri" panose="020F0502020204030204" pitchFamily="34" charset="0"/>
                  <a:cs typeface="Calibri" panose="020F0502020204030204" pitchFamily="34" charset="0"/>
                </a:rPr>
                <a:t> die </a:t>
              </a:r>
              <a:r>
                <a:rPr lang="en-US" altLang="nl-NL" b="1" dirty="0" err="1">
                  <a:solidFill>
                    <a:srgbClr val="FF6600"/>
                  </a:solidFill>
                  <a:latin typeface="Calibri" panose="020F0502020204030204" pitchFamily="34" charset="0"/>
                  <a:cs typeface="Calibri" panose="020F0502020204030204" pitchFamily="34" charset="0"/>
                </a:rPr>
                <a:t>betrokken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zijn</a:t>
              </a:r>
              <a:r>
                <a:rPr lang="en-US" altLang="nl-NL" b="1" dirty="0">
                  <a:solidFill>
                    <a:srgbClr val="FF6600"/>
                  </a:solidFill>
                  <a:latin typeface="Calibri" panose="020F0502020204030204" pitchFamily="34" charset="0"/>
                  <a:cs typeface="Calibri" panose="020F0502020204030204" pitchFamily="34" charset="0"/>
                </a:rPr>
                <a:t> </a:t>
              </a:r>
              <a:r>
                <a:rPr lang="en-US" altLang="nl-NL" b="1" dirty="0" err="1">
                  <a:solidFill>
                    <a:srgbClr val="FF6600"/>
                  </a:solidFill>
                  <a:latin typeface="Calibri" panose="020F0502020204030204" pitchFamily="34" charset="0"/>
                  <a:cs typeface="Calibri" panose="020F0502020204030204" pitchFamily="34" charset="0"/>
                </a:rPr>
                <a:t>bij</a:t>
              </a:r>
              <a:r>
                <a:rPr lang="en-US" altLang="nl-NL" b="1" dirty="0">
                  <a:solidFill>
                    <a:srgbClr val="FF6600"/>
                  </a:solidFill>
                  <a:latin typeface="Calibri" panose="020F0502020204030204" pitchFamily="34" charset="0"/>
                  <a:cs typeface="Calibri" panose="020F0502020204030204" pitchFamily="34" charset="0"/>
                </a:rPr>
                <a:t>:</a:t>
              </a:r>
            </a:p>
          </p:txBody>
        </p:sp>
      </p:grpSp>
    </p:spTree>
    <p:extLst>
      <p:ext uri="{BB962C8B-B14F-4D97-AF65-F5344CB8AC3E}">
        <p14:creationId xmlns:p14="http://schemas.microsoft.com/office/powerpoint/2010/main" val="26950606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0"/>
            <a:ext cx="8029575" cy="1143000"/>
          </a:xfrm>
        </p:spPr>
        <p:txBody>
          <a:bodyPr/>
          <a:lstStyle/>
          <a:p>
            <a:pPr algn="l" eaLnBrk="1" hangingPunct="1"/>
            <a:r>
              <a:rPr lang="en-US" altLang="nl-NL" b="1" dirty="0" err="1" smtClean="0">
                <a:solidFill>
                  <a:srgbClr val="FF6600"/>
                </a:solidFill>
                <a:latin typeface="Calibri" panose="020F0502020204030204" pitchFamily="34" charset="0"/>
              </a:rPr>
              <a:t>Fouten</a:t>
            </a:r>
            <a:r>
              <a:rPr lang="en-US" altLang="nl-NL" b="1" dirty="0" smtClean="0">
                <a:solidFill>
                  <a:srgbClr val="FF6600"/>
                </a:solidFill>
                <a:latin typeface="Calibri" panose="020F0502020204030204" pitchFamily="34" charset="0"/>
              </a:rPr>
              <a:t> in contact </a:t>
            </a:r>
            <a:r>
              <a:rPr lang="en-US" altLang="nl-NL" b="1" dirty="0" err="1" smtClean="0">
                <a:solidFill>
                  <a:srgbClr val="FF6600"/>
                </a:solidFill>
                <a:latin typeface="Calibri" panose="020F0502020204030204" pitchFamily="34" charset="0"/>
              </a:rPr>
              <a:t>tussen</a:t>
            </a:r>
            <a:r>
              <a:rPr lang="en-US" altLang="nl-NL" b="1" dirty="0" smtClean="0">
                <a:solidFill>
                  <a:srgbClr val="FF6600"/>
                </a:solidFill>
                <a:latin typeface="Calibri" panose="020F0502020204030204" pitchFamily="34" charset="0"/>
              </a:rPr>
              <a:t> </a:t>
            </a:r>
            <a:r>
              <a:rPr lang="en-US" altLang="nl-NL" b="1" dirty="0" err="1" smtClean="0">
                <a:solidFill>
                  <a:srgbClr val="FF6600"/>
                </a:solidFill>
                <a:latin typeface="Calibri" panose="020F0502020204030204" pitchFamily="34" charset="0"/>
              </a:rPr>
              <a:t>cellen</a:t>
            </a:r>
            <a:endParaRPr lang="nl-NL" altLang="nl-NL" b="1" dirty="0" smtClean="0">
              <a:solidFill>
                <a:srgbClr val="FF6600"/>
              </a:solidFill>
              <a:latin typeface="Calibri" panose="020F0502020204030204" pitchFamily="34" charset="0"/>
            </a:endParaRPr>
          </a:p>
        </p:txBody>
      </p:sp>
      <p:sp>
        <p:nvSpPr>
          <p:cNvPr id="72707" name="Rectangle 3"/>
          <p:cNvSpPr>
            <a:spLocks noGrp="1" noChangeArrowheads="1"/>
          </p:cNvSpPr>
          <p:nvPr>
            <p:ph type="body" idx="1"/>
          </p:nvPr>
        </p:nvSpPr>
        <p:spPr>
          <a:xfrm>
            <a:off x="457199" y="1143000"/>
            <a:ext cx="8029575" cy="5464277"/>
          </a:xfrm>
        </p:spPr>
        <p:txBody>
          <a:bodyPr/>
          <a:lstStyle/>
          <a:p>
            <a:pPr eaLnBrk="1" hangingPunct="1"/>
            <a:r>
              <a:rPr lang="en-US" altLang="nl-NL" sz="2800" dirty="0" err="1" smtClean="0">
                <a:latin typeface="Calibri" panose="020F0502020204030204" pitchFamily="34" charset="0"/>
              </a:rPr>
              <a:t>Aggressieve</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tumoren</a:t>
            </a:r>
            <a:r>
              <a:rPr lang="en-US" altLang="nl-NL" sz="2800" dirty="0" smtClean="0">
                <a:latin typeface="Calibri" panose="020F0502020204030204" pitchFamily="34" charset="0"/>
              </a:rPr>
              <a:t> die </a:t>
            </a:r>
            <a:r>
              <a:rPr lang="en-US" altLang="nl-NL" sz="2800" dirty="0" err="1" smtClean="0">
                <a:latin typeface="Calibri" panose="020F0502020204030204" pitchFamily="34" charset="0"/>
              </a:rPr>
              <a:t>uitzaaiingen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kunnen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vormen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kwaadaardig</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tumoren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kunnen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extracellulaire</a:t>
            </a:r>
            <a:r>
              <a:rPr lang="en-US" altLang="nl-NL" sz="2800" dirty="0" smtClean="0">
                <a:latin typeface="Calibri" panose="020F0502020204030204" pitchFamily="34" charset="0"/>
              </a:rPr>
              <a:t> matrix (</a:t>
            </a:r>
            <a:r>
              <a:rPr lang="en-US" altLang="nl-NL" sz="2800" dirty="0" err="1" smtClean="0">
                <a:latin typeface="Calibri" panose="020F0502020204030204" pitchFamily="34" charset="0"/>
              </a:rPr>
              <a:t>eiwitten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koolhydraten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afbreken</a:t>
            </a:r>
            <a:r>
              <a:rPr lang="en-US" altLang="nl-NL" sz="2800" dirty="0" smtClean="0">
                <a:latin typeface="Calibri" panose="020F0502020204030204" pitchFamily="34" charset="0"/>
              </a:rPr>
              <a:t>:</a:t>
            </a:r>
          </a:p>
          <a:p>
            <a:pPr eaLnBrk="1" hangingPunct="1"/>
            <a:endParaRPr lang="en-US" altLang="nl-NL" sz="2800" dirty="0" smtClean="0">
              <a:latin typeface="Calibri" panose="020F0502020204030204" pitchFamily="34" charset="0"/>
            </a:endParaRPr>
          </a:p>
          <a:p>
            <a:pPr lvl="1" eaLnBrk="1" hangingPunct="1"/>
            <a:r>
              <a:rPr lang="en-US" altLang="nl-NL" sz="2400" dirty="0" err="1" smtClean="0">
                <a:latin typeface="Calibri" panose="020F0502020204030204" pitchFamily="34" charset="0"/>
              </a:rPr>
              <a:t>Verhoogde</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expressie</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metalloproteinases</a:t>
            </a:r>
            <a:r>
              <a:rPr lang="en-US" altLang="nl-NL" sz="2400" dirty="0" smtClean="0">
                <a:latin typeface="Calibri" panose="020F0502020204030204" pitchFamily="34" charset="0"/>
              </a:rPr>
              <a:t> (MMP’s)</a:t>
            </a:r>
          </a:p>
          <a:p>
            <a:pPr lvl="1" eaLnBrk="1" hangingPunct="1"/>
            <a:r>
              <a:rPr lang="en-US" altLang="nl-NL" sz="2400" dirty="0" err="1" smtClean="0">
                <a:latin typeface="Calibri" panose="020F0502020204030204" pitchFamily="34" charset="0"/>
              </a:rPr>
              <a:t>Geen</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regulatie</a:t>
            </a:r>
            <a:r>
              <a:rPr lang="en-US" altLang="nl-NL" sz="2400" dirty="0" smtClean="0">
                <a:latin typeface="Calibri" panose="020F0502020204030204" pitchFamily="34" charset="0"/>
              </a:rPr>
              <a:t> door </a:t>
            </a:r>
            <a:r>
              <a:rPr lang="en-US" altLang="nl-NL" sz="2400" dirty="0" err="1" smtClean="0">
                <a:latin typeface="Calibri" panose="020F0502020204030204" pitchFamily="34" charset="0"/>
              </a:rPr>
              <a:t>weefsel-specifieke</a:t>
            </a:r>
            <a:r>
              <a:rPr lang="en-US" altLang="nl-NL" sz="2400" dirty="0" smtClean="0">
                <a:latin typeface="Calibri" panose="020F0502020204030204" pitchFamily="34" charset="0"/>
              </a:rPr>
              <a:t> inhibitors van </a:t>
            </a:r>
            <a:r>
              <a:rPr lang="en-US" altLang="nl-NL" sz="2400" dirty="0" err="1" smtClean="0">
                <a:latin typeface="Calibri" panose="020F0502020204030204" pitchFamily="34" charset="0"/>
              </a:rPr>
              <a:t>metalloproteinases</a:t>
            </a:r>
            <a:r>
              <a:rPr lang="en-US" altLang="nl-NL" sz="2400" dirty="0" smtClean="0">
                <a:latin typeface="Calibri" panose="020F0502020204030204" pitchFamily="34" charset="0"/>
              </a:rPr>
              <a:t> (TIMPs) </a:t>
            </a:r>
            <a:r>
              <a:rPr lang="en-US" altLang="nl-NL" sz="2400" dirty="0" err="1" smtClean="0">
                <a:latin typeface="Calibri" panose="020F0502020204030204" pitchFamily="34" charset="0"/>
              </a:rPr>
              <a:t>mogelijk</a:t>
            </a:r>
            <a:endParaRPr lang="en-US" altLang="nl-NL" sz="2400" dirty="0" smtClean="0">
              <a:latin typeface="Calibri" panose="020F0502020204030204" pitchFamily="34" charset="0"/>
            </a:endParaRPr>
          </a:p>
          <a:p>
            <a:pPr lvl="1" eaLnBrk="1" hangingPunct="1"/>
            <a:r>
              <a:rPr lang="en-US" altLang="nl-NL" sz="2400" dirty="0" err="1" smtClean="0">
                <a:latin typeface="Calibri" panose="020F0502020204030204" pitchFamily="34" charset="0"/>
              </a:rPr>
              <a:t>Verlaagde</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expressie</a:t>
            </a:r>
            <a:r>
              <a:rPr lang="en-US" altLang="nl-NL" sz="2400" dirty="0" smtClean="0">
                <a:latin typeface="Calibri" panose="020F0502020204030204" pitchFamily="34" charset="0"/>
              </a:rPr>
              <a:t> metastasis-suppressor </a:t>
            </a:r>
            <a:r>
              <a:rPr lang="en-US" altLang="nl-NL" sz="2400" dirty="0" err="1" smtClean="0">
                <a:latin typeface="Calibri" panose="020F0502020204030204" pitchFamily="34" charset="0"/>
              </a:rPr>
              <a:t>genen</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bv</a:t>
            </a:r>
            <a:r>
              <a:rPr lang="en-US" altLang="nl-NL" sz="2400" dirty="0" smtClean="0">
                <a:latin typeface="Calibri" panose="020F0502020204030204" pitchFamily="34" charset="0"/>
              </a:rPr>
              <a:t> CD82)</a:t>
            </a:r>
          </a:p>
          <a:p>
            <a:pPr lvl="1" eaLnBrk="1" hangingPunct="1"/>
            <a:endParaRPr lang="en-US" altLang="nl-NL" sz="2400" dirty="0">
              <a:latin typeface="Calibri" panose="020F0502020204030204" pitchFamily="34" charset="0"/>
            </a:endParaRPr>
          </a:p>
          <a:p>
            <a:pPr marL="457200" lvl="1" indent="0" eaLnBrk="1" hangingPunct="1">
              <a:buNone/>
            </a:pPr>
            <a:r>
              <a:rPr lang="en-US" altLang="nl-NL" sz="2400" dirty="0" smtClean="0">
                <a:latin typeface="Calibri" panose="020F0502020204030204" pitchFamily="34" charset="0"/>
                <a:sym typeface="Wingdings" panose="05000000000000000000" pitchFamily="2" charset="2"/>
              </a:rPr>
              <a:t>	  </a:t>
            </a:r>
            <a:r>
              <a:rPr lang="en-US" altLang="nl-NL" sz="2400" dirty="0" err="1" smtClean="0">
                <a:latin typeface="Calibri" panose="020F0502020204030204" pitchFamily="34" charset="0"/>
              </a:rPr>
              <a:t>Aangrijpingspunten</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voor</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specifieke</a:t>
            </a:r>
            <a:r>
              <a:rPr lang="en-US" altLang="nl-NL" sz="2400" dirty="0" smtClean="0">
                <a:latin typeface="Calibri" panose="020F0502020204030204" pitchFamily="34" charset="0"/>
              </a:rPr>
              <a:t> </a:t>
            </a:r>
            <a:r>
              <a:rPr lang="en-US" altLang="nl-NL" sz="2400" dirty="0" err="1" smtClean="0">
                <a:latin typeface="Calibri" panose="020F0502020204030204" pitchFamily="34" charset="0"/>
              </a:rPr>
              <a:t>therapie</a:t>
            </a:r>
            <a:endParaRPr lang="nl-NL" altLang="nl-NL" sz="2400" dirty="0" smtClean="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descr="figure 14-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 y="908050"/>
            <a:ext cx="7650480" cy="586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 Box 5"/>
          <p:cNvSpPr txBox="1">
            <a:spLocks noChangeArrowheads="1"/>
          </p:cNvSpPr>
          <p:nvPr/>
        </p:nvSpPr>
        <p:spPr bwMode="auto">
          <a:xfrm>
            <a:off x="1481931" y="196850"/>
            <a:ext cx="6480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800" b="1" dirty="0" err="1">
                <a:solidFill>
                  <a:srgbClr val="FF6600"/>
                </a:solidFill>
                <a:latin typeface="Calibri" panose="020F0502020204030204" pitchFamily="34" charset="0"/>
                <a:cs typeface="Calibri" panose="020F0502020204030204" pitchFamily="34" charset="0"/>
              </a:rPr>
              <a:t>Niet</a:t>
            </a:r>
            <a:r>
              <a:rPr lang="en-US" altLang="nl-NL" sz="2800" b="1" dirty="0">
                <a:solidFill>
                  <a:srgbClr val="FF6600"/>
                </a:solidFill>
                <a:latin typeface="Calibri" panose="020F0502020204030204" pitchFamily="34" charset="0"/>
                <a:cs typeface="Calibri" panose="020F0502020204030204" pitchFamily="34" charset="0"/>
              </a:rPr>
              <a:t> </a:t>
            </a:r>
            <a:r>
              <a:rPr lang="en-US" altLang="nl-NL" sz="2800" b="1" dirty="0" err="1">
                <a:solidFill>
                  <a:srgbClr val="FF6600"/>
                </a:solidFill>
                <a:latin typeface="Calibri" panose="020F0502020204030204" pitchFamily="34" charset="0"/>
                <a:cs typeface="Calibri" panose="020F0502020204030204" pitchFamily="34" charset="0"/>
              </a:rPr>
              <a:t>elke</a:t>
            </a:r>
            <a:r>
              <a:rPr lang="en-US" altLang="nl-NL" sz="2800" b="1" dirty="0">
                <a:solidFill>
                  <a:srgbClr val="FF6600"/>
                </a:solidFill>
                <a:latin typeface="Calibri" panose="020F0502020204030204" pitchFamily="34" charset="0"/>
                <a:cs typeface="Calibri" panose="020F0502020204030204" pitchFamily="34" charset="0"/>
              </a:rPr>
              <a:t> </a:t>
            </a:r>
            <a:r>
              <a:rPr lang="en-US" altLang="nl-NL" sz="2800" b="1" dirty="0" err="1">
                <a:solidFill>
                  <a:srgbClr val="FF6600"/>
                </a:solidFill>
                <a:latin typeface="Calibri" panose="020F0502020204030204" pitchFamily="34" charset="0"/>
                <a:cs typeface="Calibri" panose="020F0502020204030204" pitchFamily="34" charset="0"/>
              </a:rPr>
              <a:t>kankerceltype</a:t>
            </a:r>
            <a:r>
              <a:rPr lang="en-US" altLang="nl-NL" sz="2800" b="1" dirty="0">
                <a:solidFill>
                  <a:srgbClr val="FF6600"/>
                </a:solidFill>
                <a:latin typeface="Calibri" panose="020F0502020204030204" pitchFamily="34" charset="0"/>
                <a:cs typeface="Calibri" panose="020F0502020204030204" pitchFamily="34" charset="0"/>
              </a:rPr>
              <a:t> </a:t>
            </a:r>
            <a:r>
              <a:rPr lang="en-US" altLang="nl-NL" sz="2800" b="1" dirty="0" err="1">
                <a:solidFill>
                  <a:srgbClr val="FF6600"/>
                </a:solidFill>
                <a:latin typeface="Calibri" panose="020F0502020204030204" pitchFamily="34" charset="0"/>
                <a:cs typeface="Calibri" panose="020F0502020204030204" pitchFamily="34" charset="0"/>
              </a:rPr>
              <a:t>zaait</a:t>
            </a:r>
            <a:r>
              <a:rPr lang="en-US" altLang="nl-NL" sz="2800" b="1" dirty="0">
                <a:solidFill>
                  <a:srgbClr val="FF6600"/>
                </a:solidFill>
                <a:latin typeface="Calibri" panose="020F0502020204030204" pitchFamily="34" charset="0"/>
                <a:cs typeface="Calibri" panose="020F0502020204030204" pitchFamily="34" charset="0"/>
              </a:rPr>
              <a:t> </a:t>
            </a:r>
            <a:r>
              <a:rPr lang="en-US" altLang="nl-NL" sz="2800" b="1" dirty="0" err="1">
                <a:solidFill>
                  <a:srgbClr val="FF6600"/>
                </a:solidFill>
                <a:latin typeface="Calibri" panose="020F0502020204030204" pitchFamily="34" charset="0"/>
                <a:cs typeface="Calibri" panose="020F0502020204030204" pitchFamily="34" charset="0"/>
              </a:rPr>
              <a:t>makkelijk</a:t>
            </a:r>
            <a:r>
              <a:rPr lang="en-US" altLang="nl-NL" sz="2800" b="1" dirty="0">
                <a:solidFill>
                  <a:srgbClr val="FF6600"/>
                </a:solidFill>
                <a:latin typeface="Calibri" panose="020F0502020204030204" pitchFamily="34" charset="0"/>
                <a:cs typeface="Calibri" panose="020F0502020204030204" pitchFamily="34" charset="0"/>
              </a:rPr>
              <a:t> </a:t>
            </a:r>
            <a:r>
              <a:rPr lang="en-US" altLang="nl-NL" sz="2800" b="1" dirty="0" err="1">
                <a:solidFill>
                  <a:srgbClr val="FF6600"/>
                </a:solidFill>
                <a:latin typeface="Calibri" panose="020F0502020204030204" pitchFamily="34" charset="0"/>
                <a:cs typeface="Calibri" panose="020F0502020204030204" pitchFamily="34" charset="0"/>
              </a:rPr>
              <a:t>uit</a:t>
            </a:r>
            <a:endParaRPr lang="nl-NL" altLang="nl-NL" sz="2800" b="1" dirty="0">
              <a:solidFill>
                <a:srgbClr val="FF66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274638"/>
            <a:ext cx="2901696" cy="616902"/>
          </a:xfrm>
        </p:spPr>
        <p:txBody>
          <a:bodyPr>
            <a:normAutofit fontScale="90000"/>
          </a:bodyPr>
          <a:lstStyle/>
          <a:p>
            <a:r>
              <a:rPr lang="nl-NL" sz="4000" b="1" dirty="0">
                <a:solidFill>
                  <a:srgbClr val="FF6600"/>
                </a:solidFill>
                <a:latin typeface="Calibri" panose="020F0502020204030204" pitchFamily="34" charset="0"/>
                <a:cs typeface="Calibri" panose="020F0502020204030204" pitchFamily="34" charset="0"/>
              </a:rPr>
              <a:t>Predispositie</a:t>
            </a:r>
          </a:p>
        </p:txBody>
      </p:sp>
      <p:sp>
        <p:nvSpPr>
          <p:cNvPr id="3" name="Content Placeholder 2"/>
          <p:cNvSpPr>
            <a:spLocks noGrp="1"/>
          </p:cNvSpPr>
          <p:nvPr>
            <p:ph idx="1"/>
          </p:nvPr>
        </p:nvSpPr>
        <p:spPr>
          <a:xfrm>
            <a:off x="350520" y="1112520"/>
            <a:ext cx="3398520" cy="4525963"/>
          </a:xfrm>
        </p:spPr>
        <p:txBody>
          <a:bodyPr>
            <a:normAutofit/>
          </a:bodyPr>
          <a:lstStyle/>
          <a:p>
            <a:pPr marL="182563" indent="-182563"/>
            <a:r>
              <a:rPr lang="nl-NL" sz="2000" dirty="0" smtClean="0">
                <a:latin typeface="Calibri" panose="020F0502020204030204" pitchFamily="34" charset="0"/>
                <a:cs typeface="Calibri" panose="020F0502020204030204" pitchFamily="34" charset="0"/>
              </a:rPr>
              <a:t>5 tot 10 procent van de </a:t>
            </a:r>
            <a:r>
              <a:rPr lang="nl-NL" sz="2000" dirty="0" err="1" smtClean="0">
                <a:latin typeface="Calibri" panose="020F0502020204030204" pitchFamily="34" charset="0"/>
                <a:cs typeface="Calibri" panose="020F0502020204030204" pitchFamily="34" charset="0"/>
              </a:rPr>
              <a:t>kanker-gevallen</a:t>
            </a:r>
            <a:r>
              <a:rPr lang="nl-NL" sz="2000" dirty="0" smtClean="0">
                <a:latin typeface="Calibri" panose="020F0502020204030204" pitchFamily="34" charset="0"/>
                <a:cs typeface="Calibri" panose="020F0502020204030204" pitchFamily="34" charset="0"/>
              </a:rPr>
              <a:t> heeft </a:t>
            </a:r>
            <a:r>
              <a:rPr lang="nl-NL" sz="2000" dirty="0">
                <a:latin typeface="Calibri" panose="020F0502020204030204" pitchFamily="34" charset="0"/>
                <a:cs typeface="Calibri" panose="020F0502020204030204" pitchFamily="34" charset="0"/>
              </a:rPr>
              <a:t>familiaire </a:t>
            </a:r>
            <a:r>
              <a:rPr lang="nl-NL" sz="2000" dirty="0" smtClean="0">
                <a:latin typeface="Calibri" panose="020F0502020204030204" pitchFamily="34" charset="0"/>
                <a:cs typeface="Calibri" panose="020F0502020204030204" pitchFamily="34" charset="0"/>
              </a:rPr>
              <a:t>component, 50 </a:t>
            </a:r>
            <a:r>
              <a:rPr lang="nl-NL" sz="2000" dirty="0">
                <a:latin typeface="Calibri" panose="020F0502020204030204" pitchFamily="34" charset="0"/>
                <a:cs typeface="Calibri" panose="020F0502020204030204" pitchFamily="34" charset="0"/>
              </a:rPr>
              <a:t>vormen </a:t>
            </a:r>
            <a:r>
              <a:rPr lang="nl-NL" sz="2000" dirty="0" smtClean="0">
                <a:latin typeface="Calibri" panose="020F0502020204030204" pitchFamily="34" charset="0"/>
                <a:cs typeface="Calibri" panose="020F0502020204030204" pitchFamily="34" charset="0"/>
              </a:rPr>
              <a:t>bekend, # in tabel</a:t>
            </a:r>
            <a:endParaRPr lang="nl-NL" sz="2000" dirty="0">
              <a:latin typeface="Calibri" panose="020F0502020204030204" pitchFamily="34" charset="0"/>
              <a:cs typeface="Calibri" panose="020F0502020204030204" pitchFamily="34" charset="0"/>
            </a:endParaRPr>
          </a:p>
          <a:p>
            <a:pPr marL="182563" indent="-182563"/>
            <a:r>
              <a:rPr lang="nl-NL" sz="2000" dirty="0" smtClean="0">
                <a:latin typeface="Calibri" panose="020F0502020204030204" pitchFamily="34" charset="0"/>
                <a:cs typeface="Calibri" panose="020F0502020204030204" pitchFamily="34" charset="0"/>
              </a:rPr>
              <a:t>1 van de 2 aanwezige kopieën van het betreffende gen is gemuteerd</a:t>
            </a:r>
          </a:p>
          <a:p>
            <a:pPr marL="182563" indent="-182563"/>
            <a:r>
              <a:rPr lang="nl-NL" sz="2000" dirty="0" smtClean="0">
                <a:latin typeface="Calibri" panose="020F0502020204030204" pitchFamily="34" charset="0"/>
                <a:cs typeface="Calibri" panose="020F0502020204030204" pitchFamily="34" charset="0"/>
              </a:rPr>
              <a:t>Nog maar 1 </a:t>
            </a:r>
            <a:r>
              <a:rPr lang="nl-NL" sz="2000" dirty="0">
                <a:latin typeface="Calibri" panose="020F0502020204030204" pitchFamily="34" charset="0"/>
                <a:cs typeface="Calibri" panose="020F0502020204030204" pitchFamily="34" charset="0"/>
              </a:rPr>
              <a:t>extra somatische mutatie nodig in tweede </a:t>
            </a:r>
            <a:r>
              <a:rPr lang="nl-NL" sz="2000" dirty="0" smtClean="0">
                <a:latin typeface="Calibri" panose="020F0502020204030204" pitchFamily="34" charset="0"/>
                <a:cs typeface="Calibri" panose="020F0502020204030204" pitchFamily="34" charset="0"/>
              </a:rPr>
              <a:t>gen </a:t>
            </a:r>
            <a:r>
              <a:rPr lang="nl-NL" sz="2000" dirty="0" smtClean="0">
                <a:latin typeface="Calibri" panose="020F0502020204030204" pitchFamily="34" charset="0"/>
                <a:cs typeface="Calibri" panose="020F0502020204030204" pitchFamily="34" charset="0"/>
                <a:sym typeface="Wingdings" panose="05000000000000000000" pitchFamily="2" charset="2"/>
              </a:rPr>
              <a:t> </a:t>
            </a:r>
            <a:r>
              <a:rPr lang="nl-NL" sz="2000" dirty="0" err="1" smtClean="0">
                <a:latin typeface="Calibri" panose="020F0502020204030204" pitchFamily="34" charset="0"/>
                <a:cs typeface="Calibri" panose="020F0502020204030204" pitchFamily="34" charset="0"/>
              </a:rPr>
              <a:t>Loss</a:t>
            </a:r>
            <a:r>
              <a:rPr lang="nl-NL" sz="2000" dirty="0" smtClean="0">
                <a:latin typeface="Calibri" panose="020F0502020204030204" pitchFamily="34" charset="0"/>
                <a:cs typeface="Calibri" panose="020F0502020204030204" pitchFamily="34" charset="0"/>
              </a:rPr>
              <a:t> </a:t>
            </a:r>
            <a:r>
              <a:rPr lang="nl-NL" sz="2000" dirty="0">
                <a:latin typeface="Calibri" panose="020F0502020204030204" pitchFamily="34" charset="0"/>
                <a:cs typeface="Calibri" panose="020F0502020204030204" pitchFamily="34" charset="0"/>
              </a:rPr>
              <a:t>of </a:t>
            </a:r>
            <a:r>
              <a:rPr lang="nl-NL" sz="2000" dirty="0" err="1" smtClean="0">
                <a:latin typeface="Calibri" panose="020F0502020204030204" pitchFamily="34" charset="0"/>
                <a:cs typeface="Calibri" panose="020F0502020204030204" pitchFamily="34" charset="0"/>
              </a:rPr>
              <a:t>heterozygosity</a:t>
            </a:r>
            <a:endParaRPr lang="nl-NL" sz="2000" dirty="0" smtClean="0">
              <a:latin typeface="Calibri" panose="020F0502020204030204" pitchFamily="34" charset="0"/>
              <a:cs typeface="Calibri" panose="020F0502020204030204" pitchFamily="34" charset="0"/>
            </a:endParaRPr>
          </a:p>
          <a:p>
            <a:pPr marL="182563" indent="-182563"/>
            <a:r>
              <a:rPr lang="nl-NL" sz="2000" dirty="0" smtClean="0">
                <a:latin typeface="Calibri" panose="020F0502020204030204" pitchFamily="34" charset="0"/>
                <a:cs typeface="Calibri" panose="020F0502020204030204" pitchFamily="34" charset="0"/>
              </a:rPr>
              <a:t>Meestal nog mutaties nodig in andere genen voor kwaadaardigheid</a:t>
            </a:r>
            <a:endParaRPr lang="nl-NL" sz="2000" dirty="0">
              <a:latin typeface="Calibri" panose="020F0502020204030204" pitchFamily="34" charset="0"/>
              <a:cs typeface="Calibri" panose="020F0502020204030204" pitchFamily="34" charset="0"/>
            </a:endParaRPr>
          </a:p>
          <a:p>
            <a:endParaRPr lang="nl-NL" sz="2000" dirty="0">
              <a:latin typeface="Calibri" panose="020F0502020204030204" pitchFamily="34" charset="0"/>
              <a:cs typeface="Calibri" panose="020F0502020204030204" pitchFamily="34" charset="0"/>
            </a:endParaRPr>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028" y="1150620"/>
            <a:ext cx="4869601" cy="4525963"/>
          </a:xfrm>
          <a:prstGeom prst="rect">
            <a:avLst/>
          </a:prstGeom>
        </p:spPr>
      </p:pic>
      <p:sp>
        <p:nvSpPr>
          <p:cNvPr id="6" name="Afgeronde rechthoek 5"/>
          <p:cNvSpPr/>
          <p:nvPr/>
        </p:nvSpPr>
        <p:spPr>
          <a:xfrm>
            <a:off x="4179442" y="1949548"/>
            <a:ext cx="4870187" cy="27314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p:cNvSpPr/>
          <p:nvPr/>
        </p:nvSpPr>
        <p:spPr>
          <a:xfrm>
            <a:off x="7907216" y="5816956"/>
            <a:ext cx="1142413"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Table</a:t>
            </a:r>
            <a:r>
              <a:rPr lang="nl-NL" sz="1000" dirty="0" smtClean="0">
                <a:latin typeface="Calibri" panose="020F0502020204030204" pitchFamily="34" charset="0"/>
                <a:cs typeface="Calibri" panose="020F0502020204030204" pitchFamily="34" charset="0"/>
              </a:rPr>
              <a:t> 24.2</a:t>
            </a:r>
            <a:endParaRPr lang="nl-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334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b="5070"/>
          <a:stretch>
            <a:fillRect/>
          </a:stretch>
        </p:blipFill>
        <p:spPr bwMode="auto">
          <a:xfrm>
            <a:off x="0" y="158627"/>
            <a:ext cx="914400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 Box 3"/>
          <p:cNvSpPr txBox="1">
            <a:spLocks noChangeArrowheads="1"/>
          </p:cNvSpPr>
          <p:nvPr/>
        </p:nvSpPr>
        <p:spPr bwMode="auto">
          <a:xfrm>
            <a:off x="3126658" y="28575"/>
            <a:ext cx="588399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sz="2800" b="1" dirty="0">
                <a:solidFill>
                  <a:srgbClr val="FF6600"/>
                </a:solidFill>
                <a:latin typeface="Calibri" panose="020F0502020204030204" pitchFamily="34" charset="0"/>
              </a:rPr>
              <a:t>Tumor </a:t>
            </a:r>
            <a:r>
              <a:rPr lang="nl-NL" altLang="nl-NL" sz="2800" b="1" dirty="0" err="1">
                <a:solidFill>
                  <a:srgbClr val="FF6600"/>
                </a:solidFill>
                <a:latin typeface="Calibri" panose="020F0502020204030204" pitchFamily="34" charset="0"/>
              </a:rPr>
              <a:t>suppressor</a:t>
            </a:r>
            <a:r>
              <a:rPr lang="nl-NL" altLang="nl-NL" sz="2800" b="1" dirty="0">
                <a:solidFill>
                  <a:srgbClr val="FF6600"/>
                </a:solidFill>
                <a:latin typeface="Calibri" panose="020F0502020204030204" pitchFamily="34" charset="0"/>
              </a:rPr>
              <a:t> gene: APC </a:t>
            </a:r>
            <a:r>
              <a:rPr lang="nl-NL" altLang="nl-NL" sz="2800" b="1" dirty="0" smtClean="0">
                <a:solidFill>
                  <a:srgbClr val="FF6600"/>
                </a:solidFill>
                <a:latin typeface="Calibri" panose="020F0502020204030204" pitchFamily="34" charset="0"/>
                <a:sym typeface="Wingdings" panose="05000000000000000000" pitchFamily="2" charset="2"/>
              </a:rPr>
              <a:t></a:t>
            </a:r>
            <a:r>
              <a:rPr lang="nl-NL" altLang="nl-NL" sz="2800" b="1" dirty="0" smtClean="0">
                <a:solidFill>
                  <a:srgbClr val="FF6600"/>
                </a:solidFill>
                <a:latin typeface="Calibri" panose="020F0502020204030204" pitchFamily="34" charset="0"/>
              </a:rPr>
              <a:t> </a:t>
            </a:r>
            <a:r>
              <a:rPr lang="nl-NL" altLang="nl-NL" sz="2800" b="1" dirty="0">
                <a:solidFill>
                  <a:srgbClr val="FF6600"/>
                </a:solidFill>
                <a:latin typeface="Calibri" panose="020F0502020204030204" pitchFamily="34" charset="0"/>
              </a:rPr>
              <a:t>Development of colon </a:t>
            </a:r>
            <a:r>
              <a:rPr lang="nl-NL" altLang="nl-NL" sz="2800" b="1" dirty="0" err="1">
                <a:solidFill>
                  <a:srgbClr val="FF6600"/>
                </a:solidFill>
                <a:latin typeface="Calibri" panose="020F0502020204030204" pitchFamily="34" charset="0"/>
              </a:rPr>
              <a:t>cancer</a:t>
            </a:r>
            <a:endParaRPr lang="en-GB" altLang="nl-NL" sz="2800" b="1" dirty="0">
              <a:solidFill>
                <a:srgbClr val="FF6600"/>
              </a:solidFill>
              <a:latin typeface="Calibri" panose="020F0502020204030204" pitchFamily="34" charset="0"/>
            </a:endParaRPr>
          </a:p>
        </p:txBody>
      </p:sp>
      <p:pic>
        <p:nvPicPr>
          <p:cNvPr id="55300" name="Picture 4" descr="20_12Figu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33875"/>
            <a:ext cx="91440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hoek 4"/>
          <p:cNvSpPr/>
          <p:nvPr/>
        </p:nvSpPr>
        <p:spPr>
          <a:xfrm>
            <a:off x="7258930" y="6372629"/>
            <a:ext cx="1498208"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earlier</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edition</a:t>
            </a:r>
            <a:endParaRPr lang="nl-NL" sz="1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41960" y="348933"/>
            <a:ext cx="72923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a:solidFill>
                  <a:srgbClr val="FF6600"/>
                </a:solidFill>
                <a:latin typeface="Calibri" panose="020F0502020204030204" pitchFamily="34" charset="0"/>
                <a:cs typeface="Calibri" panose="020F0502020204030204" pitchFamily="34" charset="0"/>
              </a:rPr>
              <a:t>2 </a:t>
            </a:r>
            <a:r>
              <a:rPr lang="en-US" altLang="nl-NL" sz="3600" b="1" dirty="0" err="1">
                <a:solidFill>
                  <a:srgbClr val="FF6600"/>
                </a:solidFill>
                <a:latin typeface="Calibri" panose="020F0502020204030204" pitchFamily="34" charset="0"/>
                <a:cs typeface="Calibri" panose="020F0502020204030204" pitchFamily="34" charset="0"/>
              </a:rPr>
              <a:t>Erfelijke</a:t>
            </a:r>
            <a:r>
              <a:rPr lang="en-US" altLang="nl-NL" sz="3600" b="1" dirty="0">
                <a:solidFill>
                  <a:srgbClr val="FF6600"/>
                </a:solidFill>
                <a:latin typeface="Calibri" panose="020F0502020204030204" pitchFamily="34" charset="0"/>
                <a:cs typeface="Calibri" panose="020F0502020204030204" pitchFamily="34" charset="0"/>
              </a:rPr>
              <a:t> </a:t>
            </a:r>
            <a:r>
              <a:rPr lang="en-US" altLang="nl-NL" sz="3600" b="1" dirty="0" err="1">
                <a:solidFill>
                  <a:srgbClr val="FF6600"/>
                </a:solidFill>
                <a:latin typeface="Calibri" panose="020F0502020204030204" pitchFamily="34" charset="0"/>
                <a:cs typeface="Calibri" panose="020F0502020204030204" pitchFamily="34" charset="0"/>
              </a:rPr>
              <a:t>vormen</a:t>
            </a:r>
            <a:r>
              <a:rPr lang="en-US" altLang="nl-NL" sz="3600" b="1" dirty="0">
                <a:solidFill>
                  <a:srgbClr val="FF6600"/>
                </a:solidFill>
                <a:latin typeface="Calibri" panose="020F0502020204030204" pitchFamily="34" charset="0"/>
                <a:cs typeface="Calibri" panose="020F0502020204030204" pitchFamily="34" charset="0"/>
              </a:rPr>
              <a:t> van </a:t>
            </a:r>
            <a:r>
              <a:rPr lang="en-US" altLang="nl-NL" sz="3600" b="1" dirty="0" err="1" smtClean="0">
                <a:solidFill>
                  <a:srgbClr val="FF6600"/>
                </a:solidFill>
                <a:latin typeface="Calibri" panose="020F0502020204030204" pitchFamily="34" charset="0"/>
                <a:cs typeface="Calibri" panose="020F0502020204030204" pitchFamily="34" charset="0"/>
              </a:rPr>
              <a:t>darmkanker</a:t>
            </a:r>
            <a:endParaRPr lang="en-US" altLang="nl-NL" sz="3600" b="1" dirty="0">
              <a:solidFill>
                <a:srgbClr val="FF6600"/>
              </a:solidFill>
              <a:latin typeface="Calibri" panose="020F0502020204030204" pitchFamily="34" charset="0"/>
              <a:cs typeface="Calibri" panose="020F0502020204030204" pitchFamily="34" charset="0"/>
            </a:endParaRPr>
          </a:p>
        </p:txBody>
      </p:sp>
      <p:sp>
        <p:nvSpPr>
          <p:cNvPr id="173059" name="Text Box 3"/>
          <p:cNvSpPr txBox="1">
            <a:spLocks noChangeArrowheads="1"/>
          </p:cNvSpPr>
          <p:nvPr/>
        </p:nvSpPr>
        <p:spPr bwMode="auto">
          <a:xfrm>
            <a:off x="441960" y="3508058"/>
            <a:ext cx="8602980"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600" b="1" u="sng" dirty="0">
                <a:latin typeface="Calibri" panose="020F0502020204030204" pitchFamily="34" charset="0"/>
                <a:cs typeface="Calibri" panose="020F0502020204030204" pitchFamily="34" charset="0"/>
              </a:rPr>
              <a:t>HNPCC:</a:t>
            </a:r>
            <a:r>
              <a:rPr lang="en-US" altLang="nl-NL" sz="2600" dirty="0">
                <a:latin typeface="Calibri" panose="020F0502020204030204" pitchFamily="34" charset="0"/>
                <a:cs typeface="Calibri" panose="020F0502020204030204" pitchFamily="34" charset="0"/>
              </a:rPr>
              <a:t> </a:t>
            </a:r>
            <a:r>
              <a:rPr lang="en-US" altLang="nl-NL" sz="2600" b="1" dirty="0">
                <a:latin typeface="Calibri" panose="020F0502020204030204" pitchFamily="34" charset="0"/>
                <a:cs typeface="Calibri" panose="020F0502020204030204" pitchFamily="34" charset="0"/>
              </a:rPr>
              <a:t>H</a:t>
            </a:r>
            <a:r>
              <a:rPr lang="en-US" altLang="nl-NL" sz="2600" dirty="0">
                <a:latin typeface="Calibri" panose="020F0502020204030204" pitchFamily="34" charset="0"/>
                <a:cs typeface="Calibri" panose="020F0502020204030204" pitchFamily="34" charset="0"/>
              </a:rPr>
              <a:t>ereditary </a:t>
            </a:r>
            <a:r>
              <a:rPr lang="en-US" altLang="nl-NL" sz="2600" b="1" dirty="0">
                <a:latin typeface="Calibri" panose="020F0502020204030204" pitchFamily="34" charset="0"/>
                <a:cs typeface="Calibri" panose="020F0502020204030204" pitchFamily="34" charset="0"/>
              </a:rPr>
              <a:t>N</a:t>
            </a:r>
            <a:r>
              <a:rPr lang="en-US" altLang="nl-NL" sz="2600" dirty="0">
                <a:latin typeface="Calibri" panose="020F0502020204030204" pitchFamily="34" charset="0"/>
                <a:cs typeface="Calibri" panose="020F0502020204030204" pitchFamily="34" charset="0"/>
              </a:rPr>
              <a:t>on-</a:t>
            </a:r>
            <a:r>
              <a:rPr lang="en-US" altLang="nl-NL" sz="2600" b="1" dirty="0">
                <a:latin typeface="Calibri" panose="020F0502020204030204" pitchFamily="34" charset="0"/>
                <a:cs typeface="Calibri" panose="020F0502020204030204" pitchFamily="34" charset="0"/>
              </a:rPr>
              <a:t>P</a:t>
            </a:r>
            <a:r>
              <a:rPr lang="en-US" altLang="nl-NL" sz="2600" dirty="0">
                <a:latin typeface="Calibri" panose="020F0502020204030204" pitchFamily="34" charset="0"/>
                <a:cs typeface="Calibri" panose="020F0502020204030204" pitchFamily="34" charset="0"/>
              </a:rPr>
              <a:t>olyposis </a:t>
            </a:r>
            <a:r>
              <a:rPr lang="en-US" altLang="nl-NL" sz="2600" b="1" dirty="0">
                <a:latin typeface="Calibri" panose="020F0502020204030204" pitchFamily="34" charset="0"/>
                <a:cs typeface="Calibri" panose="020F0502020204030204" pitchFamily="34" charset="0"/>
              </a:rPr>
              <a:t>C</a:t>
            </a:r>
            <a:r>
              <a:rPr lang="en-US" altLang="nl-NL" sz="2600" dirty="0">
                <a:latin typeface="Calibri" panose="020F0502020204030204" pitchFamily="34" charset="0"/>
                <a:cs typeface="Calibri" panose="020F0502020204030204" pitchFamily="34" charset="0"/>
              </a:rPr>
              <a:t>olorectal </a:t>
            </a:r>
            <a:r>
              <a:rPr lang="en-US" altLang="nl-NL" sz="2600" b="1" dirty="0" smtClean="0">
                <a:latin typeface="Calibri" panose="020F0502020204030204" pitchFamily="34" charset="0"/>
                <a:cs typeface="Calibri" panose="020F0502020204030204" pitchFamily="34" charset="0"/>
              </a:rPr>
              <a:t>C</a:t>
            </a:r>
            <a:r>
              <a:rPr lang="en-US" altLang="nl-NL" sz="2600" dirty="0" smtClean="0">
                <a:latin typeface="Calibri" panose="020F0502020204030204" pitchFamily="34" charset="0"/>
                <a:cs typeface="Calibri" panose="020F0502020204030204" pitchFamily="34" charset="0"/>
              </a:rPr>
              <a:t>ancer (Lynch </a:t>
            </a:r>
            <a:r>
              <a:rPr lang="en-US" altLang="nl-NL" sz="2600" dirty="0" err="1" smtClean="0">
                <a:latin typeface="Calibri" panose="020F0502020204030204" pitchFamily="34" charset="0"/>
                <a:cs typeface="Calibri" panose="020F0502020204030204" pitchFamily="34" charset="0"/>
              </a:rPr>
              <a:t>syndroom</a:t>
            </a:r>
            <a:r>
              <a:rPr lang="en-US" altLang="nl-NL" sz="2600" dirty="0" smtClean="0">
                <a:latin typeface="Calibri" panose="020F0502020204030204" pitchFamily="34" charset="0"/>
                <a:cs typeface="Calibri" panose="020F0502020204030204" pitchFamily="34" charset="0"/>
              </a:rPr>
              <a:t>).</a:t>
            </a:r>
            <a:endParaRPr lang="en-US" altLang="nl-NL" sz="2600" dirty="0">
              <a:latin typeface="Calibri" panose="020F0502020204030204" pitchFamily="34" charset="0"/>
              <a:cs typeface="Calibri" panose="020F0502020204030204" pitchFamily="34" charset="0"/>
            </a:endParaRPr>
          </a:p>
          <a:p>
            <a:pPr eaLnBrk="1" hangingPunct="1">
              <a:spcBef>
                <a:spcPct val="50000"/>
              </a:spcBef>
              <a:buFontTx/>
              <a:buNone/>
            </a:pPr>
            <a:r>
              <a:rPr lang="en-US" altLang="nl-NL" sz="2600" dirty="0" err="1">
                <a:latin typeface="Calibri" panose="020F0502020204030204" pitchFamily="34" charset="0"/>
                <a:cs typeface="Calibri" panose="020F0502020204030204" pitchFamily="34" charset="0"/>
              </a:rPr>
              <a:t>Erfelijk</a:t>
            </a:r>
            <a:r>
              <a:rPr lang="en-US" altLang="nl-NL" sz="2600" dirty="0">
                <a:latin typeface="Calibri" panose="020F0502020204030204" pitchFamily="34" charset="0"/>
                <a:cs typeface="Calibri" panose="020F0502020204030204" pitchFamily="34" charset="0"/>
              </a:rPr>
              <a:t> </a:t>
            </a:r>
            <a:r>
              <a:rPr lang="en-US" altLang="nl-NL" sz="2600" dirty="0" err="1">
                <a:latin typeface="Calibri" panose="020F0502020204030204" pitchFamily="34" charset="0"/>
                <a:cs typeface="Calibri" panose="020F0502020204030204" pitchFamily="34" charset="0"/>
              </a:rPr>
              <a:t>belast</a:t>
            </a:r>
            <a:r>
              <a:rPr lang="en-US" altLang="nl-NL" sz="2600" dirty="0">
                <a:latin typeface="Calibri" panose="020F0502020204030204" pitchFamily="34" charset="0"/>
                <a:cs typeface="Calibri" panose="020F0502020204030204" pitchFamily="34" charset="0"/>
              </a:rPr>
              <a:t> met </a:t>
            </a:r>
            <a:r>
              <a:rPr lang="en-US" altLang="nl-NL" sz="2600" dirty="0" err="1">
                <a:latin typeface="Calibri" panose="020F0502020204030204" pitchFamily="34" charset="0"/>
                <a:cs typeface="Calibri" panose="020F0502020204030204" pitchFamily="34" charset="0"/>
              </a:rPr>
              <a:t>mutatie</a:t>
            </a:r>
            <a:r>
              <a:rPr lang="en-US" altLang="nl-NL" sz="2600" dirty="0">
                <a:latin typeface="Calibri" panose="020F0502020204030204" pitchFamily="34" charset="0"/>
                <a:cs typeface="Calibri" panose="020F0502020204030204" pitchFamily="34" charset="0"/>
              </a:rPr>
              <a:t> in </a:t>
            </a:r>
            <a:r>
              <a:rPr lang="en-US" altLang="nl-NL" sz="2600" dirty="0" err="1">
                <a:latin typeface="Calibri" panose="020F0502020204030204" pitchFamily="34" charset="0"/>
                <a:cs typeface="Calibri" panose="020F0502020204030204" pitchFamily="34" charset="0"/>
              </a:rPr>
              <a:t>een</a:t>
            </a:r>
            <a:r>
              <a:rPr lang="en-US" altLang="nl-NL" sz="2600" dirty="0">
                <a:latin typeface="Calibri" panose="020F0502020204030204" pitchFamily="34" charset="0"/>
                <a:cs typeface="Calibri" panose="020F0502020204030204" pitchFamily="34" charset="0"/>
              </a:rPr>
              <a:t> </a:t>
            </a:r>
            <a:r>
              <a:rPr lang="en-US" altLang="nl-NL" sz="2600" u="sng" dirty="0">
                <a:latin typeface="Calibri" panose="020F0502020204030204" pitchFamily="34" charset="0"/>
                <a:cs typeface="Calibri" panose="020F0502020204030204" pitchFamily="34" charset="0"/>
              </a:rPr>
              <a:t>DNA-repair gen </a:t>
            </a:r>
            <a:r>
              <a:rPr lang="en-US" altLang="nl-NL" sz="2600" dirty="0">
                <a:latin typeface="Calibri" panose="020F0502020204030204" pitchFamily="34" charset="0"/>
                <a:cs typeface="Calibri" panose="020F0502020204030204" pitchFamily="34" charset="0"/>
              </a:rPr>
              <a:t>(</a:t>
            </a:r>
            <a:r>
              <a:rPr lang="en-US" altLang="nl-NL" sz="2600" dirty="0" err="1">
                <a:latin typeface="Calibri" panose="020F0502020204030204" pitchFamily="34" charset="0"/>
                <a:cs typeface="Calibri" panose="020F0502020204030204" pitchFamily="34" charset="0"/>
              </a:rPr>
              <a:t>meestal</a:t>
            </a:r>
            <a:r>
              <a:rPr lang="en-US" altLang="nl-NL" sz="2600" dirty="0">
                <a:latin typeface="Calibri" panose="020F0502020204030204" pitchFamily="34" charset="0"/>
                <a:cs typeface="Calibri" panose="020F0502020204030204" pitchFamily="34" charset="0"/>
              </a:rPr>
              <a:t> </a:t>
            </a:r>
            <a:r>
              <a:rPr lang="en-US" altLang="nl-NL" sz="2600" u="sng" dirty="0">
                <a:latin typeface="Calibri" panose="020F0502020204030204" pitchFamily="34" charset="0"/>
                <a:cs typeface="Calibri" panose="020F0502020204030204" pitchFamily="34" charset="0"/>
              </a:rPr>
              <a:t>MSH2 of MLH1</a:t>
            </a:r>
            <a:r>
              <a:rPr lang="en-US" altLang="nl-NL" sz="2600" dirty="0">
                <a:latin typeface="Calibri" panose="020F0502020204030204" pitchFamily="34" charset="0"/>
                <a:cs typeface="Calibri" panose="020F0502020204030204" pitchFamily="34" charset="0"/>
              </a:rPr>
              <a:t>) </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smtClean="0">
                <a:latin typeface="Calibri" panose="020F0502020204030204" pitchFamily="34" charset="0"/>
                <a:cs typeface="Calibri" panose="020F0502020204030204" pitchFamily="34" charset="0"/>
                <a:sym typeface="Wingdings" panose="05000000000000000000" pitchFamily="2" charset="2"/>
              </a:rPr>
              <a:t>fouten</a:t>
            </a:r>
            <a:r>
              <a:rPr lang="en-US" altLang="nl-NL" sz="26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600" dirty="0" err="1" smtClean="0">
                <a:latin typeface="Calibri" panose="020F0502020204030204" pitchFamily="34" charset="0"/>
                <a:cs typeface="Calibri" panose="020F0502020204030204" pitchFamily="34" charset="0"/>
                <a:sym typeface="Wingdings" panose="05000000000000000000" pitchFamily="2" charset="2"/>
              </a:rPr>
              <a:t>niet</a:t>
            </a:r>
            <a:r>
              <a:rPr lang="en-US" altLang="nl-NL" sz="26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600" dirty="0" err="1" smtClean="0">
                <a:latin typeface="Calibri" panose="020F0502020204030204" pitchFamily="34" charset="0"/>
                <a:cs typeface="Calibri" panose="020F0502020204030204" pitchFamily="34" charset="0"/>
                <a:sym typeface="Wingdings" panose="05000000000000000000" pitchFamily="2" charset="2"/>
              </a:rPr>
              <a:t>gerepareerd</a:t>
            </a:r>
            <a:r>
              <a:rPr lang="en-US" altLang="nl-NL" sz="2600" dirty="0" smtClean="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Eerst</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geen</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poliepen</a:t>
            </a:r>
            <a:r>
              <a:rPr lang="en-US" altLang="nl-NL" sz="2600" dirty="0">
                <a:latin typeface="Calibri" panose="020F0502020204030204" pitchFamily="34" charset="0"/>
                <a:cs typeface="Calibri" panose="020F0502020204030204" pitchFamily="34" charset="0"/>
                <a:sym typeface="Wingdings" panose="05000000000000000000" pitchFamily="2" charset="2"/>
              </a:rPr>
              <a:t>, maar </a:t>
            </a:r>
            <a:r>
              <a:rPr lang="en-US" altLang="nl-NL" sz="2600" dirty="0" err="1">
                <a:latin typeface="Calibri" panose="020F0502020204030204" pitchFamily="34" charset="0"/>
                <a:cs typeface="Calibri" panose="020F0502020204030204" pitchFamily="34" charset="0"/>
                <a:sym typeface="Wingdings" panose="05000000000000000000" pitchFamily="2" charset="2"/>
              </a:rPr>
              <a:t>als</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er</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een</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poliep</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komt</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sneller</a:t>
            </a:r>
            <a:r>
              <a:rPr lang="en-US" altLang="nl-NL" sz="2600" dirty="0">
                <a:latin typeface="Calibri" panose="020F0502020204030204" pitchFamily="34" charset="0"/>
                <a:cs typeface="Calibri" panose="020F0502020204030204" pitchFamily="34" charset="0"/>
                <a:sym typeface="Wingdings" panose="05000000000000000000" pitchFamily="2" charset="2"/>
              </a:rPr>
              <a:t> </a:t>
            </a:r>
            <a:r>
              <a:rPr lang="en-US" altLang="nl-NL" sz="2600" dirty="0" err="1">
                <a:latin typeface="Calibri" panose="020F0502020204030204" pitchFamily="34" charset="0"/>
                <a:cs typeface="Calibri" panose="020F0502020204030204" pitchFamily="34" charset="0"/>
                <a:sym typeface="Wingdings" panose="05000000000000000000" pitchFamily="2" charset="2"/>
              </a:rPr>
              <a:t>kans</a:t>
            </a:r>
            <a:r>
              <a:rPr lang="en-US" altLang="nl-NL" sz="2600" dirty="0">
                <a:latin typeface="Calibri" panose="020F0502020204030204" pitchFamily="34" charset="0"/>
                <a:cs typeface="Calibri" panose="020F0502020204030204" pitchFamily="34" charset="0"/>
                <a:sym typeface="Wingdings" panose="05000000000000000000" pitchFamily="2" charset="2"/>
              </a:rPr>
              <a:t> op tumor</a:t>
            </a:r>
            <a:endParaRPr lang="nl-NL" altLang="nl-NL" sz="2600" dirty="0">
              <a:latin typeface="Calibri" panose="020F0502020204030204" pitchFamily="34" charset="0"/>
              <a:cs typeface="Calibri" panose="020F0502020204030204" pitchFamily="34" charset="0"/>
            </a:endParaRPr>
          </a:p>
        </p:txBody>
      </p:sp>
      <p:sp>
        <p:nvSpPr>
          <p:cNvPr id="173060" name="Text Box 4"/>
          <p:cNvSpPr txBox="1">
            <a:spLocks noChangeArrowheads="1"/>
          </p:cNvSpPr>
          <p:nvPr/>
        </p:nvSpPr>
        <p:spPr bwMode="auto">
          <a:xfrm>
            <a:off x="441960" y="1417320"/>
            <a:ext cx="8602980"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600" b="1" u="sng" dirty="0">
                <a:latin typeface="Calibri" panose="020F0502020204030204" pitchFamily="34" charset="0"/>
                <a:cs typeface="Calibri" panose="020F0502020204030204" pitchFamily="34" charset="0"/>
              </a:rPr>
              <a:t>FAP:</a:t>
            </a:r>
            <a:r>
              <a:rPr lang="en-US" altLang="nl-NL" sz="2600" dirty="0">
                <a:latin typeface="Calibri" panose="020F0502020204030204" pitchFamily="34" charset="0"/>
                <a:cs typeface="Calibri" panose="020F0502020204030204" pitchFamily="34" charset="0"/>
              </a:rPr>
              <a:t> </a:t>
            </a:r>
            <a:r>
              <a:rPr lang="en-US" altLang="nl-NL" sz="2600" b="1" dirty="0" smtClean="0">
                <a:latin typeface="Calibri" panose="020F0502020204030204" pitchFamily="34" charset="0"/>
                <a:cs typeface="Calibri" panose="020F0502020204030204" pitchFamily="34" charset="0"/>
              </a:rPr>
              <a:t>F</a:t>
            </a:r>
            <a:r>
              <a:rPr lang="en-US" altLang="nl-NL" sz="2600" dirty="0" smtClean="0">
                <a:latin typeface="Calibri" panose="020F0502020204030204" pitchFamily="34" charset="0"/>
                <a:cs typeface="Calibri" panose="020F0502020204030204" pitchFamily="34" charset="0"/>
              </a:rPr>
              <a:t>amilial </a:t>
            </a:r>
            <a:r>
              <a:rPr lang="en-US" altLang="nl-NL" sz="2600" b="1" dirty="0" smtClean="0">
                <a:latin typeface="Calibri" panose="020F0502020204030204" pitchFamily="34" charset="0"/>
                <a:cs typeface="Calibri" panose="020F0502020204030204" pitchFamily="34" charset="0"/>
              </a:rPr>
              <a:t>A</a:t>
            </a:r>
            <a:r>
              <a:rPr lang="en-US" altLang="nl-NL" sz="2600" dirty="0" smtClean="0">
                <a:latin typeface="Calibri" panose="020F0502020204030204" pitchFamily="34" charset="0"/>
                <a:cs typeface="Calibri" panose="020F0502020204030204" pitchFamily="34" charset="0"/>
              </a:rPr>
              <a:t>denomatous </a:t>
            </a:r>
            <a:r>
              <a:rPr lang="en-US" altLang="nl-NL" sz="2600" b="1" dirty="0">
                <a:latin typeface="Calibri" panose="020F0502020204030204" pitchFamily="34" charset="0"/>
                <a:cs typeface="Calibri" panose="020F0502020204030204" pitchFamily="34" charset="0"/>
              </a:rPr>
              <a:t>P</a:t>
            </a:r>
            <a:r>
              <a:rPr lang="en-US" altLang="nl-NL" sz="2600" dirty="0">
                <a:latin typeface="Calibri" panose="020F0502020204030204" pitchFamily="34" charset="0"/>
                <a:cs typeface="Calibri" panose="020F0502020204030204" pitchFamily="34" charset="0"/>
              </a:rPr>
              <a:t>olyposis. </a:t>
            </a:r>
          </a:p>
          <a:p>
            <a:pPr eaLnBrk="1" hangingPunct="1">
              <a:spcBef>
                <a:spcPct val="50000"/>
              </a:spcBef>
              <a:buFontTx/>
              <a:buNone/>
            </a:pPr>
            <a:r>
              <a:rPr lang="en-US" altLang="nl-NL" sz="2600" dirty="0" err="1">
                <a:latin typeface="Calibri" panose="020F0502020204030204" pitchFamily="34" charset="0"/>
                <a:cs typeface="Calibri" panose="020F0502020204030204" pitchFamily="34" charset="0"/>
              </a:rPr>
              <a:t>Erfelijk</a:t>
            </a:r>
            <a:r>
              <a:rPr lang="en-US" altLang="nl-NL" sz="2600" dirty="0">
                <a:latin typeface="Calibri" panose="020F0502020204030204" pitchFamily="34" charset="0"/>
                <a:cs typeface="Calibri" panose="020F0502020204030204" pitchFamily="34" charset="0"/>
              </a:rPr>
              <a:t> </a:t>
            </a:r>
            <a:r>
              <a:rPr lang="en-US" altLang="nl-NL" sz="2600" dirty="0" err="1">
                <a:latin typeface="Calibri" panose="020F0502020204030204" pitchFamily="34" charset="0"/>
                <a:cs typeface="Calibri" panose="020F0502020204030204" pitchFamily="34" charset="0"/>
              </a:rPr>
              <a:t>belast</a:t>
            </a:r>
            <a:r>
              <a:rPr lang="en-US" altLang="nl-NL" sz="2600" dirty="0">
                <a:latin typeface="Calibri" panose="020F0502020204030204" pitchFamily="34" charset="0"/>
                <a:cs typeface="Calibri" panose="020F0502020204030204" pitchFamily="34" charset="0"/>
              </a:rPr>
              <a:t> met </a:t>
            </a:r>
            <a:r>
              <a:rPr lang="en-US" altLang="nl-NL" sz="2600" b="1" dirty="0">
                <a:latin typeface="Calibri" panose="020F0502020204030204" pitchFamily="34" charset="0"/>
                <a:cs typeface="Calibri" panose="020F0502020204030204" pitchFamily="34" charset="0"/>
              </a:rPr>
              <a:t>AP</a:t>
            </a:r>
            <a:r>
              <a:rPr lang="en-US" altLang="nl-NL" sz="2600" dirty="0">
                <a:latin typeface="Calibri" panose="020F0502020204030204" pitchFamily="34" charset="0"/>
                <a:cs typeface="Calibri" panose="020F0502020204030204" pitchFamily="34" charset="0"/>
              </a:rPr>
              <a:t>C </a:t>
            </a:r>
            <a:r>
              <a:rPr lang="en-US" altLang="nl-NL" sz="2600" dirty="0" err="1" smtClean="0">
                <a:latin typeface="Calibri" panose="020F0502020204030204" pitchFamily="34" charset="0"/>
                <a:cs typeface="Calibri" panose="020F0502020204030204" pitchFamily="34" charset="0"/>
              </a:rPr>
              <a:t>mutatie</a:t>
            </a:r>
            <a:r>
              <a:rPr lang="en-US" altLang="nl-NL" sz="2600" dirty="0">
                <a:latin typeface="Calibri" panose="020F0502020204030204" pitchFamily="34" charset="0"/>
                <a:cs typeface="Calibri" panose="020F0502020204030204" pitchFamily="34" charset="0"/>
              </a:rPr>
              <a:t> </a:t>
            </a:r>
            <a:r>
              <a:rPr lang="en-US" altLang="nl-NL" sz="2600" dirty="0" smtClean="0">
                <a:latin typeface="Calibri" panose="020F0502020204030204" pitchFamily="34" charset="0"/>
                <a:cs typeface="Calibri" panose="020F0502020204030204" pitchFamily="34" charset="0"/>
              </a:rPr>
              <a:t>in </a:t>
            </a:r>
            <a:r>
              <a:rPr lang="en-US" altLang="nl-NL" sz="2600" u="sng" dirty="0" smtClean="0">
                <a:latin typeface="Calibri" panose="020F0502020204030204" pitchFamily="34" charset="0"/>
                <a:cs typeface="Calibri" panose="020F0502020204030204" pitchFamily="34" charset="0"/>
              </a:rPr>
              <a:t>APC, tumor suppressor gen</a:t>
            </a:r>
            <a:r>
              <a:rPr lang="en-US" altLang="nl-NL" sz="2600" dirty="0" smtClean="0">
                <a:latin typeface="Calibri" panose="020F0502020204030204" pitchFamily="34" charset="0"/>
                <a:cs typeface="Calibri" panose="020F0502020204030204" pitchFamily="34" charset="0"/>
              </a:rPr>
              <a:t>. </a:t>
            </a:r>
            <a:r>
              <a:rPr lang="en-US" altLang="nl-NL" sz="2600" dirty="0" err="1">
                <a:latin typeface="Calibri" panose="020F0502020204030204" pitchFamily="34" charset="0"/>
                <a:cs typeface="Calibri" panose="020F0502020204030204" pitchFamily="34" charset="0"/>
              </a:rPr>
              <a:t>Veel</a:t>
            </a:r>
            <a:r>
              <a:rPr lang="en-US" altLang="nl-NL" sz="2600" dirty="0">
                <a:latin typeface="Calibri" panose="020F0502020204030204" pitchFamily="34" charset="0"/>
                <a:cs typeface="Calibri" panose="020F0502020204030204" pitchFamily="34" charset="0"/>
              </a:rPr>
              <a:t> </a:t>
            </a:r>
            <a:r>
              <a:rPr lang="en-US" altLang="nl-NL" sz="2600" dirty="0" err="1">
                <a:latin typeface="Calibri" panose="020F0502020204030204" pitchFamily="34" charset="0"/>
                <a:cs typeface="Calibri" panose="020F0502020204030204" pitchFamily="34" charset="0"/>
              </a:rPr>
              <a:t>poliepen</a:t>
            </a:r>
            <a:r>
              <a:rPr lang="en-US" altLang="nl-NL" sz="2600" dirty="0">
                <a:latin typeface="Calibri" panose="020F0502020204030204" pitchFamily="34" charset="0"/>
                <a:cs typeface="Calibri" panose="020F0502020204030204" pitchFamily="34" charset="0"/>
              </a:rPr>
              <a:t>, maar </a:t>
            </a:r>
            <a:r>
              <a:rPr lang="en-US" altLang="nl-NL" sz="2600" dirty="0" err="1">
                <a:latin typeface="Calibri" panose="020F0502020204030204" pitchFamily="34" charset="0"/>
                <a:cs typeface="Calibri" panose="020F0502020204030204" pitchFamily="34" charset="0"/>
              </a:rPr>
              <a:t>ontwikkeling</a:t>
            </a:r>
            <a:r>
              <a:rPr lang="en-US" altLang="nl-NL" sz="2600" dirty="0">
                <a:latin typeface="Calibri" panose="020F0502020204030204" pitchFamily="34" charset="0"/>
                <a:cs typeface="Calibri" panose="020F0502020204030204" pitchFamily="34" charset="0"/>
              </a:rPr>
              <a:t> tot tumor </a:t>
            </a:r>
            <a:r>
              <a:rPr lang="en-US" altLang="nl-NL" sz="2600" dirty="0" err="1">
                <a:latin typeface="Calibri" panose="020F0502020204030204" pitchFamily="34" charset="0"/>
                <a:cs typeface="Calibri" panose="020F0502020204030204" pitchFamily="34" charset="0"/>
              </a:rPr>
              <a:t>duurt</a:t>
            </a:r>
            <a:r>
              <a:rPr lang="en-US" altLang="nl-NL" sz="2600" dirty="0">
                <a:latin typeface="Calibri" panose="020F0502020204030204" pitchFamily="34" charset="0"/>
                <a:cs typeface="Calibri" panose="020F0502020204030204" pitchFamily="34" charset="0"/>
              </a:rPr>
              <a:t> </a:t>
            </a:r>
            <a:r>
              <a:rPr lang="en-US" altLang="nl-NL" sz="2600" dirty="0" err="1">
                <a:latin typeface="Calibri" panose="020F0502020204030204" pitchFamily="34" charset="0"/>
                <a:cs typeface="Calibri" panose="020F0502020204030204" pitchFamily="34" charset="0"/>
              </a:rPr>
              <a:t>langer</a:t>
            </a:r>
            <a:endParaRPr lang="nl-NL" altLang="nl-NL" sz="26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p:bldP spid="17306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8" descr="18_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0217" y="1614488"/>
            <a:ext cx="6345044" cy="493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p:cNvSpPr>
            <a:spLocks noChangeArrowheads="1"/>
          </p:cNvSpPr>
          <p:nvPr/>
        </p:nvSpPr>
        <p:spPr bwMode="auto">
          <a:xfrm>
            <a:off x="229870" y="72390"/>
            <a:ext cx="844169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nl-NL" sz="3200" b="1" dirty="0" err="1">
                <a:solidFill>
                  <a:srgbClr val="FF6600"/>
                </a:solidFill>
                <a:latin typeface="Calibri" panose="020F0502020204030204" pitchFamily="34" charset="0"/>
                <a:cs typeface="Calibri" panose="020F0502020204030204" pitchFamily="34" charset="0"/>
              </a:rPr>
              <a:t>Een</a:t>
            </a:r>
            <a:r>
              <a:rPr lang="en-US" altLang="nl-NL" sz="3200" b="1" dirty="0">
                <a:solidFill>
                  <a:srgbClr val="FF6600"/>
                </a:solidFill>
                <a:latin typeface="Calibri" panose="020F0502020204030204" pitchFamily="34" charset="0"/>
                <a:cs typeface="Calibri" panose="020F0502020204030204" pitchFamily="34" charset="0"/>
              </a:rPr>
              <a:t> tumor </a:t>
            </a:r>
            <a:r>
              <a:rPr lang="en-US" altLang="nl-NL" sz="3200" b="1" dirty="0" err="1">
                <a:solidFill>
                  <a:srgbClr val="FF6600"/>
                </a:solidFill>
                <a:latin typeface="Calibri" panose="020F0502020204030204" pitchFamily="34" charset="0"/>
                <a:cs typeface="Calibri" panose="020F0502020204030204" pitchFamily="34" charset="0"/>
              </a:rPr>
              <a:t>onstaat</a:t>
            </a:r>
            <a:r>
              <a:rPr lang="en-US" altLang="nl-NL" sz="3200" b="1" dirty="0">
                <a:solidFill>
                  <a:srgbClr val="FF6600"/>
                </a:solidFill>
                <a:latin typeface="Calibri" panose="020F0502020204030204" pitchFamily="34" charset="0"/>
                <a:cs typeface="Calibri" panose="020F0502020204030204" pitchFamily="34" charset="0"/>
              </a:rPr>
              <a:t> </a:t>
            </a:r>
            <a:r>
              <a:rPr lang="en-US" altLang="nl-NL" sz="3200" b="1" dirty="0" err="1">
                <a:solidFill>
                  <a:srgbClr val="FF6600"/>
                </a:solidFill>
                <a:latin typeface="Calibri" panose="020F0502020204030204" pitchFamily="34" charset="0"/>
                <a:cs typeface="Calibri" panose="020F0502020204030204" pitchFamily="34" charset="0"/>
              </a:rPr>
              <a:t>vaak</a:t>
            </a:r>
            <a:r>
              <a:rPr lang="en-US" altLang="nl-NL" sz="3200" b="1" dirty="0">
                <a:solidFill>
                  <a:srgbClr val="FF6600"/>
                </a:solidFill>
                <a:latin typeface="Calibri" panose="020F0502020204030204" pitchFamily="34" charset="0"/>
                <a:cs typeface="Calibri" panose="020F0502020204030204" pitchFamily="34" charset="0"/>
              </a:rPr>
              <a:t> pas </a:t>
            </a:r>
            <a:r>
              <a:rPr lang="en-US" altLang="nl-NL" sz="3200" b="1" dirty="0" err="1">
                <a:solidFill>
                  <a:srgbClr val="FF6600"/>
                </a:solidFill>
                <a:latin typeface="Calibri" panose="020F0502020204030204" pitchFamily="34" charset="0"/>
                <a:cs typeface="Calibri" panose="020F0502020204030204" pitchFamily="34" charset="0"/>
              </a:rPr>
              <a:t>na</a:t>
            </a:r>
            <a:r>
              <a:rPr lang="en-US" altLang="nl-NL" sz="3200" b="1" dirty="0">
                <a:solidFill>
                  <a:srgbClr val="FF6600"/>
                </a:solidFill>
                <a:latin typeface="Calibri" panose="020F0502020204030204" pitchFamily="34" charset="0"/>
                <a:cs typeface="Calibri" panose="020F0502020204030204" pitchFamily="34" charset="0"/>
              </a:rPr>
              <a:t> </a:t>
            </a:r>
            <a:r>
              <a:rPr lang="en-US" altLang="nl-NL" sz="3200" b="1" dirty="0" err="1">
                <a:solidFill>
                  <a:srgbClr val="FF6600"/>
                </a:solidFill>
                <a:latin typeface="Calibri" panose="020F0502020204030204" pitchFamily="34" charset="0"/>
                <a:cs typeface="Calibri" panose="020F0502020204030204" pitchFamily="34" charset="0"/>
              </a:rPr>
              <a:t>een</a:t>
            </a:r>
            <a:r>
              <a:rPr lang="en-US" altLang="nl-NL" sz="3200" b="1" dirty="0">
                <a:solidFill>
                  <a:srgbClr val="FF6600"/>
                </a:solidFill>
                <a:latin typeface="Calibri" panose="020F0502020204030204" pitchFamily="34" charset="0"/>
                <a:cs typeface="Calibri" panose="020F0502020204030204" pitchFamily="34" charset="0"/>
              </a:rPr>
              <a:t> </a:t>
            </a:r>
            <a:r>
              <a:rPr lang="en-US" altLang="nl-NL" sz="3200" b="1" dirty="0" err="1">
                <a:solidFill>
                  <a:srgbClr val="FF6600"/>
                </a:solidFill>
                <a:latin typeface="Calibri" panose="020F0502020204030204" pitchFamily="34" charset="0"/>
                <a:cs typeface="Calibri" panose="020F0502020204030204" pitchFamily="34" charset="0"/>
              </a:rPr>
              <a:t>opeenstapeling</a:t>
            </a:r>
            <a:r>
              <a:rPr lang="en-US" altLang="nl-NL" sz="3200" b="1" dirty="0">
                <a:solidFill>
                  <a:srgbClr val="FF6600"/>
                </a:solidFill>
                <a:latin typeface="Calibri" panose="020F0502020204030204" pitchFamily="34" charset="0"/>
                <a:cs typeface="Calibri" panose="020F0502020204030204" pitchFamily="34" charset="0"/>
              </a:rPr>
              <a:t> van </a:t>
            </a:r>
            <a:r>
              <a:rPr lang="en-US" altLang="nl-NL" sz="3200" b="1" dirty="0" err="1">
                <a:solidFill>
                  <a:srgbClr val="FF6600"/>
                </a:solidFill>
                <a:latin typeface="Calibri" panose="020F0502020204030204" pitchFamily="34" charset="0"/>
                <a:cs typeface="Calibri" panose="020F0502020204030204" pitchFamily="34" charset="0"/>
              </a:rPr>
              <a:t>mutaties</a:t>
            </a:r>
            <a:endParaRPr lang="en-US" altLang="nl-NL" sz="3200" b="1" dirty="0">
              <a:solidFill>
                <a:srgbClr val="FF6600"/>
              </a:solidFill>
              <a:latin typeface="Calibri" panose="020F0502020204030204" pitchFamily="34" charset="0"/>
              <a:cs typeface="Calibri" panose="020F0502020204030204" pitchFamily="34" charset="0"/>
            </a:endParaRPr>
          </a:p>
        </p:txBody>
      </p:sp>
      <p:sp>
        <p:nvSpPr>
          <p:cNvPr id="4" name="Rechthoek 3"/>
          <p:cNvSpPr/>
          <p:nvPr/>
        </p:nvSpPr>
        <p:spPr>
          <a:xfrm>
            <a:off x="6297053" y="6306978"/>
            <a:ext cx="1498208"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earlier</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edition</a:t>
            </a:r>
            <a:endParaRPr lang="nl-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82363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81293" y="188097"/>
            <a:ext cx="8002587"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0363" indent="-360363">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err="1" smtClean="0">
                <a:solidFill>
                  <a:srgbClr val="FF6600"/>
                </a:solidFill>
                <a:latin typeface="Calibri" panose="020F0502020204030204" pitchFamily="34" charset="0"/>
              </a:rPr>
              <a:t>Vragen</a:t>
            </a:r>
            <a:endParaRPr lang="en-US" altLang="nl-NL" sz="3600" b="1" dirty="0">
              <a:solidFill>
                <a:srgbClr val="FF6600"/>
              </a:solidFill>
              <a:latin typeface="Calibri" panose="020F0502020204030204" pitchFamily="34" charset="0"/>
            </a:endParaRPr>
          </a:p>
          <a:p>
            <a:pPr marL="358775" indent="-358775" eaLnBrk="1" hangingPunct="1">
              <a:spcBef>
                <a:spcPct val="50000"/>
              </a:spcBef>
              <a:buFont typeface="+mj-lt"/>
              <a:buAutoNum type="arabicPeriod"/>
            </a:pPr>
            <a:r>
              <a:rPr lang="en-US" altLang="nl-NL" sz="2200" dirty="0" err="1">
                <a:latin typeface="Calibri" panose="020F0502020204030204" pitchFamily="34" charset="0"/>
              </a:rPr>
              <a:t>Welke</a:t>
            </a:r>
            <a:r>
              <a:rPr lang="en-US" altLang="nl-NL" sz="2200" dirty="0">
                <a:latin typeface="Calibri" panose="020F0502020204030204" pitchFamily="34" charset="0"/>
              </a:rPr>
              <a:t> 2 </a:t>
            </a:r>
            <a:r>
              <a:rPr lang="en-US" altLang="nl-NL" sz="2200" dirty="0" err="1">
                <a:latin typeface="Calibri" panose="020F0502020204030204" pitchFamily="34" charset="0"/>
              </a:rPr>
              <a:t>vormen</a:t>
            </a:r>
            <a:r>
              <a:rPr lang="en-US" altLang="nl-NL" sz="2200" dirty="0">
                <a:latin typeface="Calibri" panose="020F0502020204030204" pitchFamily="34" charset="0"/>
              </a:rPr>
              <a:t> van </a:t>
            </a:r>
            <a:r>
              <a:rPr lang="en-US" altLang="nl-NL" sz="2200" dirty="0" err="1">
                <a:latin typeface="Calibri" panose="020F0502020204030204" pitchFamily="34" charset="0"/>
              </a:rPr>
              <a:t>familiale</a:t>
            </a:r>
            <a:r>
              <a:rPr lang="en-US" altLang="nl-NL" sz="2200" dirty="0">
                <a:latin typeface="Calibri" panose="020F0502020204030204" pitchFamily="34" charset="0"/>
              </a:rPr>
              <a:t> </a:t>
            </a:r>
            <a:r>
              <a:rPr lang="en-US" altLang="nl-NL" sz="2200" dirty="0" err="1">
                <a:latin typeface="Calibri" panose="020F0502020204030204" pitchFamily="34" charset="0"/>
              </a:rPr>
              <a:t>darmkanker</a:t>
            </a:r>
            <a:r>
              <a:rPr lang="en-US" altLang="nl-NL" sz="2200" dirty="0">
                <a:latin typeface="Calibri" panose="020F0502020204030204" pitchFamily="34" charset="0"/>
              </a:rPr>
              <a:t> ken je?</a:t>
            </a:r>
          </a:p>
          <a:p>
            <a:pPr marL="358775" indent="-358775" eaLnBrk="1" hangingPunct="1">
              <a:spcBef>
                <a:spcPct val="50000"/>
              </a:spcBef>
              <a:buFont typeface="+mj-lt"/>
              <a:buAutoNum type="arabicPeriod"/>
            </a:pPr>
            <a:r>
              <a:rPr lang="en-US" altLang="nl-NL" sz="2200" dirty="0" err="1">
                <a:latin typeface="Calibri" panose="020F0502020204030204" pitchFamily="34" charset="0"/>
              </a:rPr>
              <a:t>Welke</a:t>
            </a:r>
            <a:r>
              <a:rPr lang="en-US" altLang="nl-NL" sz="2200" dirty="0">
                <a:latin typeface="Calibri" panose="020F0502020204030204" pitchFamily="34" charset="0"/>
              </a:rPr>
              <a:t> </a:t>
            </a:r>
            <a:r>
              <a:rPr lang="en-US" altLang="nl-NL" sz="2200" dirty="0" err="1">
                <a:latin typeface="Calibri" panose="020F0502020204030204" pitchFamily="34" charset="0"/>
              </a:rPr>
              <a:t>genen</a:t>
            </a:r>
            <a:r>
              <a:rPr lang="en-US" altLang="nl-NL" sz="2200" dirty="0">
                <a:latin typeface="Calibri" panose="020F0502020204030204" pitchFamily="34" charset="0"/>
              </a:rPr>
              <a:t> </a:t>
            </a:r>
            <a:r>
              <a:rPr lang="en-US" altLang="nl-NL" sz="2200" dirty="0" err="1">
                <a:latin typeface="Calibri" panose="020F0502020204030204" pitchFamily="34" charset="0"/>
              </a:rPr>
              <a:t>zijn</a:t>
            </a:r>
            <a:r>
              <a:rPr lang="en-US" altLang="nl-NL" sz="2200" dirty="0">
                <a:latin typeface="Calibri" panose="020F0502020204030204" pitchFamily="34" charset="0"/>
              </a:rPr>
              <a:t> </a:t>
            </a:r>
            <a:r>
              <a:rPr lang="en-US" altLang="nl-NL" sz="2200" dirty="0" err="1">
                <a:latin typeface="Calibri" panose="020F0502020204030204" pitchFamily="34" charset="0"/>
              </a:rPr>
              <a:t>betrokken</a:t>
            </a:r>
            <a:r>
              <a:rPr lang="en-US" altLang="nl-NL" sz="2200" dirty="0">
                <a:latin typeface="Calibri" panose="020F0502020204030204" pitchFamily="34" charset="0"/>
              </a:rPr>
              <a:t> </a:t>
            </a:r>
            <a:r>
              <a:rPr lang="en-US" altLang="nl-NL" sz="2200" dirty="0" err="1">
                <a:latin typeface="Calibri" panose="020F0502020204030204" pitchFamily="34" charset="0"/>
              </a:rPr>
              <a:t>bij</a:t>
            </a:r>
            <a:r>
              <a:rPr lang="en-US" altLang="nl-NL" sz="2200" dirty="0">
                <a:latin typeface="Calibri" panose="020F0502020204030204" pitchFamily="34" charset="0"/>
              </a:rPr>
              <a:t> </a:t>
            </a:r>
            <a:r>
              <a:rPr lang="en-US" altLang="nl-NL" sz="2200" dirty="0" err="1">
                <a:latin typeface="Calibri" panose="020F0502020204030204" pitchFamily="34" charset="0"/>
              </a:rPr>
              <a:t>deze</a:t>
            </a:r>
            <a:r>
              <a:rPr lang="en-US" altLang="nl-NL" sz="2200" dirty="0">
                <a:latin typeface="Calibri" panose="020F0502020204030204" pitchFamily="34" charset="0"/>
              </a:rPr>
              <a:t> 2 </a:t>
            </a:r>
            <a:r>
              <a:rPr lang="en-US" altLang="nl-NL" sz="2200" dirty="0" err="1">
                <a:latin typeface="Calibri" panose="020F0502020204030204" pitchFamily="34" charset="0"/>
              </a:rPr>
              <a:t>verschillende</a:t>
            </a:r>
            <a:r>
              <a:rPr lang="en-US" altLang="nl-NL" sz="2200" dirty="0">
                <a:latin typeface="Calibri" panose="020F0502020204030204" pitchFamily="34" charset="0"/>
              </a:rPr>
              <a:t> </a:t>
            </a:r>
            <a:r>
              <a:rPr lang="en-US" altLang="nl-NL" sz="2200" dirty="0" err="1">
                <a:latin typeface="Calibri" panose="020F0502020204030204" pitchFamily="34" charset="0"/>
              </a:rPr>
              <a:t>vormen</a:t>
            </a:r>
            <a:r>
              <a:rPr lang="en-US" altLang="nl-NL" sz="2200" dirty="0">
                <a:latin typeface="Calibri" panose="020F0502020204030204" pitchFamily="34" charset="0"/>
              </a:rPr>
              <a:t>?</a:t>
            </a:r>
          </a:p>
          <a:p>
            <a:pPr marL="358775" indent="-358775" eaLnBrk="1" hangingPunct="1">
              <a:spcBef>
                <a:spcPct val="50000"/>
              </a:spcBef>
              <a:buFont typeface="+mj-lt"/>
              <a:buAutoNum type="arabicPeriod"/>
            </a:pPr>
            <a:r>
              <a:rPr lang="en-US" altLang="nl-NL" sz="2200" dirty="0">
                <a:latin typeface="Calibri" panose="020F0502020204030204" pitchFamily="34" charset="0"/>
              </a:rPr>
              <a:t>Wat is het </a:t>
            </a:r>
            <a:r>
              <a:rPr lang="en-US" altLang="nl-NL" sz="2200" dirty="0" err="1">
                <a:latin typeface="Calibri" panose="020F0502020204030204" pitchFamily="34" charset="0"/>
              </a:rPr>
              <a:t>verschil</a:t>
            </a:r>
            <a:r>
              <a:rPr lang="en-US" altLang="nl-NL" sz="2200" dirty="0">
                <a:latin typeface="Calibri" panose="020F0502020204030204" pitchFamily="34" charset="0"/>
              </a:rPr>
              <a:t> </a:t>
            </a:r>
            <a:r>
              <a:rPr lang="en-US" altLang="nl-NL" sz="2200" dirty="0" err="1">
                <a:latin typeface="Calibri" panose="020F0502020204030204" pitchFamily="34" charset="0"/>
              </a:rPr>
              <a:t>tussen</a:t>
            </a:r>
            <a:r>
              <a:rPr lang="en-US" altLang="nl-NL" sz="2200" dirty="0">
                <a:latin typeface="Calibri" panose="020F0502020204030204" pitchFamily="34" charset="0"/>
              </a:rPr>
              <a:t> </a:t>
            </a:r>
            <a:r>
              <a:rPr lang="en-US" altLang="nl-NL" sz="2200" dirty="0" err="1">
                <a:latin typeface="Calibri" panose="020F0502020204030204" pitchFamily="34" charset="0"/>
              </a:rPr>
              <a:t>beide</a:t>
            </a:r>
            <a:r>
              <a:rPr lang="en-US" altLang="nl-NL" sz="2200" dirty="0">
                <a:latin typeface="Calibri" panose="020F0502020204030204" pitchFamily="34" charset="0"/>
              </a:rPr>
              <a:t> </a:t>
            </a:r>
            <a:r>
              <a:rPr lang="en-US" altLang="nl-NL" sz="2200" dirty="0" err="1">
                <a:latin typeface="Calibri" panose="020F0502020204030204" pitchFamily="34" charset="0"/>
              </a:rPr>
              <a:t>vormen</a:t>
            </a:r>
            <a:r>
              <a:rPr lang="en-US" altLang="nl-NL" sz="2200" dirty="0" smtClean="0">
                <a:latin typeface="Calibri" panose="020F0502020204030204" pitchFamily="34" charset="0"/>
              </a:rPr>
              <a:t>?</a:t>
            </a:r>
            <a:endParaRPr lang="nl-NL" altLang="nl-NL" sz="2200" b="1" dirty="0">
              <a:latin typeface="Calibri" panose="020F0502020204030204" pitchFamily="34" charset="0"/>
            </a:endParaRPr>
          </a:p>
        </p:txBody>
      </p:sp>
      <p:pic>
        <p:nvPicPr>
          <p:cNvPr id="3" name="Afbeelding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92" y="3548954"/>
            <a:ext cx="4249753" cy="2763144"/>
          </a:xfrm>
          <a:prstGeom prst="rect">
            <a:avLst/>
          </a:prstGeom>
        </p:spPr>
      </p:pic>
      <p:sp>
        <p:nvSpPr>
          <p:cNvPr id="4" name="Tekstvak 3"/>
          <p:cNvSpPr txBox="1"/>
          <p:nvPr/>
        </p:nvSpPr>
        <p:spPr>
          <a:xfrm>
            <a:off x="4488180" y="3548954"/>
            <a:ext cx="4746047" cy="2585323"/>
          </a:xfrm>
          <a:prstGeom prst="rect">
            <a:avLst/>
          </a:prstGeom>
          <a:noFill/>
        </p:spPr>
        <p:txBody>
          <a:bodyPr wrap="square" rtlCol="0">
            <a:spAutoFit/>
          </a:bodyPr>
          <a:lstStyle/>
          <a:p>
            <a:pPr marL="342900" indent="-342900">
              <a:buAutoNum type="alphaLcParenR"/>
            </a:pPr>
            <a:r>
              <a:rPr lang="nl-NL" dirty="0" err="1" smtClean="0">
                <a:latin typeface="Calibri" panose="020F0502020204030204" pitchFamily="34" charset="0"/>
                <a:cs typeface="Calibri" panose="020F0502020204030204" pitchFamily="34" charset="0"/>
              </a:rPr>
              <a:t>What</a:t>
            </a:r>
            <a:r>
              <a:rPr lang="nl-NL" dirty="0" smtClean="0">
                <a:latin typeface="Calibri" panose="020F0502020204030204" pitchFamily="34" charset="0"/>
                <a:cs typeface="Calibri" panose="020F0502020204030204" pitchFamily="34" charset="0"/>
              </a:rPr>
              <a:t> is </a:t>
            </a:r>
            <a:r>
              <a:rPr lang="nl-NL" dirty="0" err="1" smtClean="0">
                <a:latin typeface="Calibri" panose="020F0502020204030204" pitchFamily="34" charset="0"/>
                <a:cs typeface="Calibri" panose="020F0502020204030204" pitchFamily="34" charset="0"/>
              </a:rPr>
              <a:t>meant</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by</a:t>
            </a:r>
            <a:r>
              <a:rPr lang="nl-NL" dirty="0" smtClean="0">
                <a:latin typeface="Calibri" panose="020F0502020204030204" pitchFamily="34" charset="0"/>
                <a:cs typeface="Calibri" panose="020F0502020204030204" pitchFamily="34" charset="0"/>
              </a:rPr>
              <a:t> a </a:t>
            </a:r>
            <a:r>
              <a:rPr lang="nl-NL" dirty="0" err="1" smtClean="0">
                <a:latin typeface="Calibri" panose="020F0502020204030204" pitchFamily="34" charset="0"/>
                <a:cs typeface="Calibri" panose="020F0502020204030204" pitchFamily="34" charset="0"/>
              </a:rPr>
              <a:t>neutral</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polymorphism</a:t>
            </a:r>
            <a:r>
              <a:rPr lang="nl-NL" dirty="0" smtClean="0">
                <a:latin typeface="Calibri" panose="020F0502020204030204" pitchFamily="34" charset="0"/>
                <a:cs typeface="Calibri" panose="020F0502020204030204" pitchFamily="34" charset="0"/>
              </a:rPr>
              <a:t>?</a:t>
            </a:r>
          </a:p>
          <a:p>
            <a:pPr marL="342900" indent="-342900">
              <a:buAutoNum type="alphaLcParenR"/>
            </a:pPr>
            <a:r>
              <a:rPr lang="nl-NL" dirty="0" err="1" smtClean="0">
                <a:latin typeface="Calibri" panose="020F0502020204030204" pitchFamily="34" charset="0"/>
                <a:cs typeface="Calibri" panose="020F0502020204030204" pitchFamily="34" charset="0"/>
              </a:rPr>
              <a:t>What</a:t>
            </a:r>
            <a:r>
              <a:rPr lang="nl-NL" dirty="0" smtClean="0">
                <a:latin typeface="Calibri" panose="020F0502020204030204" pitchFamily="34" charset="0"/>
                <a:cs typeface="Calibri" panose="020F0502020204030204" pitchFamily="34" charset="0"/>
              </a:rPr>
              <a:t> is </a:t>
            </a:r>
            <a:r>
              <a:rPr lang="nl-NL" dirty="0" err="1" smtClean="0">
                <a:latin typeface="Calibri" panose="020F0502020204030204" pitchFamily="34" charset="0"/>
                <a:cs typeface="Calibri" panose="020F0502020204030204" pitchFamily="34" charset="0"/>
              </a:rPr>
              <a:t>the</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significance</a:t>
            </a:r>
            <a:r>
              <a:rPr lang="nl-NL" dirty="0" smtClean="0">
                <a:latin typeface="Calibri" panose="020F0502020204030204" pitchFamily="34" charset="0"/>
                <a:cs typeface="Calibri" panose="020F0502020204030204" pitchFamily="34" charset="0"/>
              </a:rPr>
              <a:t> of </a:t>
            </a:r>
            <a:r>
              <a:rPr lang="nl-NL" dirty="0" err="1" smtClean="0">
                <a:latin typeface="Calibri" panose="020F0502020204030204" pitchFamily="34" charset="0"/>
                <a:cs typeface="Calibri" panose="020F0502020204030204" pitchFamily="34" charset="0"/>
              </a:rPr>
              <a:t>this</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table</a:t>
            </a:r>
            <a:r>
              <a:rPr lang="nl-NL" dirty="0" smtClean="0">
                <a:latin typeface="Calibri" panose="020F0502020204030204" pitchFamily="34" charset="0"/>
                <a:cs typeface="Calibri" panose="020F0502020204030204" pitchFamily="34" charset="0"/>
              </a:rPr>
              <a:t> in </a:t>
            </a:r>
            <a:r>
              <a:rPr lang="nl-NL" dirty="0" err="1" smtClean="0">
                <a:latin typeface="Calibri" panose="020F0502020204030204" pitchFamily="34" charset="0"/>
                <a:cs typeface="Calibri" panose="020F0502020204030204" pitchFamily="34" charset="0"/>
              </a:rPr>
              <a:t>the</a:t>
            </a:r>
            <a:r>
              <a:rPr lang="nl-NL" dirty="0" smtClean="0">
                <a:latin typeface="Calibri" panose="020F0502020204030204" pitchFamily="34" charset="0"/>
                <a:cs typeface="Calibri" panose="020F0502020204030204" pitchFamily="34" charset="0"/>
              </a:rPr>
              <a:t> context of </a:t>
            </a:r>
            <a:r>
              <a:rPr lang="nl-NL" dirty="0" err="1" smtClean="0">
                <a:latin typeface="Calibri" panose="020F0502020204030204" pitchFamily="34" charset="0"/>
                <a:cs typeface="Calibri" panose="020F0502020204030204" pitchFamily="34" charset="0"/>
              </a:rPr>
              <a:t>examining</a:t>
            </a:r>
            <a:r>
              <a:rPr lang="nl-NL" dirty="0" smtClean="0">
                <a:latin typeface="Calibri" panose="020F0502020204030204" pitchFamily="34" charset="0"/>
                <a:cs typeface="Calibri" panose="020F0502020204030204" pitchFamily="34" charset="0"/>
              </a:rPr>
              <a:t> a family or </a:t>
            </a:r>
            <a:r>
              <a:rPr lang="nl-NL" dirty="0" err="1" smtClean="0">
                <a:latin typeface="Calibri" panose="020F0502020204030204" pitchFamily="34" charset="0"/>
                <a:cs typeface="Calibri" panose="020F0502020204030204" pitchFamily="34" charset="0"/>
              </a:rPr>
              <a:t>population</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for</a:t>
            </a:r>
            <a:r>
              <a:rPr lang="nl-NL" dirty="0" smtClean="0">
                <a:latin typeface="Calibri" panose="020F0502020204030204" pitchFamily="34" charset="0"/>
                <a:cs typeface="Calibri" panose="020F0502020204030204" pitchFamily="34" charset="0"/>
              </a:rPr>
              <a:t> BRCA1 </a:t>
            </a:r>
            <a:r>
              <a:rPr lang="nl-NL" dirty="0" err="1" smtClean="0">
                <a:latin typeface="Calibri" panose="020F0502020204030204" pitchFamily="34" charset="0"/>
                <a:cs typeface="Calibri" panose="020F0502020204030204" pitchFamily="34" charset="0"/>
              </a:rPr>
              <a:t>mutations</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that</a:t>
            </a:r>
            <a:r>
              <a:rPr lang="nl-NL" dirty="0" smtClean="0">
                <a:latin typeface="Calibri" panose="020F0502020204030204" pitchFamily="34" charset="0"/>
                <a:cs typeface="Calibri" panose="020F0502020204030204" pitchFamily="34" charset="0"/>
              </a:rPr>
              <a:t> predispose </a:t>
            </a:r>
            <a:r>
              <a:rPr lang="nl-NL" dirty="0" err="1" smtClean="0">
                <a:latin typeface="Calibri" panose="020F0502020204030204" pitchFamily="34" charset="0"/>
                <a:cs typeface="Calibri" panose="020F0502020204030204" pitchFamily="34" charset="0"/>
              </a:rPr>
              <a:t>an</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individual</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to</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cancer</a:t>
            </a:r>
            <a:r>
              <a:rPr lang="nl-NL" dirty="0" smtClean="0">
                <a:latin typeface="Calibri" panose="020F0502020204030204" pitchFamily="34" charset="0"/>
                <a:cs typeface="Calibri" panose="020F0502020204030204" pitchFamily="34" charset="0"/>
              </a:rPr>
              <a:t>?</a:t>
            </a:r>
          </a:p>
          <a:p>
            <a:pPr marL="342900" indent="-342900">
              <a:buAutoNum type="alphaLcParenR"/>
            </a:pPr>
            <a:r>
              <a:rPr lang="nl-NL" dirty="0" smtClean="0">
                <a:latin typeface="Calibri" panose="020F0502020204030204" pitchFamily="34" charset="0"/>
                <a:cs typeface="Calibri" panose="020F0502020204030204" pitchFamily="34" charset="0"/>
              </a:rPr>
              <a:t>Is </a:t>
            </a:r>
            <a:r>
              <a:rPr lang="nl-NL" dirty="0" err="1" smtClean="0">
                <a:latin typeface="Calibri" panose="020F0502020204030204" pitchFamily="34" charset="0"/>
                <a:cs typeface="Calibri" panose="020F0502020204030204" pitchFamily="34" charset="0"/>
              </a:rPr>
              <a:t>the</a:t>
            </a:r>
            <a:r>
              <a:rPr lang="nl-NL" dirty="0" smtClean="0">
                <a:latin typeface="Calibri" panose="020F0502020204030204" pitchFamily="34" charset="0"/>
                <a:cs typeface="Calibri" panose="020F0502020204030204" pitchFamily="34" charset="0"/>
              </a:rPr>
              <a:t> PM2 </a:t>
            </a:r>
            <a:r>
              <a:rPr lang="nl-NL" dirty="0" err="1" smtClean="0">
                <a:latin typeface="Calibri" panose="020F0502020204030204" pitchFamily="34" charset="0"/>
                <a:cs typeface="Calibri" panose="020F0502020204030204" pitchFamily="34" charset="0"/>
              </a:rPr>
              <a:t>polymorphism</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likely</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to</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result</a:t>
            </a:r>
            <a:r>
              <a:rPr lang="nl-NL" dirty="0" smtClean="0">
                <a:latin typeface="Calibri" panose="020F0502020204030204" pitchFamily="34" charset="0"/>
                <a:cs typeface="Calibri" panose="020F0502020204030204" pitchFamily="34" charset="0"/>
              </a:rPr>
              <a:t> in a </a:t>
            </a:r>
            <a:r>
              <a:rPr lang="nl-NL" dirty="0" err="1" smtClean="0">
                <a:latin typeface="Calibri" panose="020F0502020204030204" pitchFamily="34" charset="0"/>
                <a:cs typeface="Calibri" panose="020F0502020204030204" pitchFamily="34" charset="0"/>
              </a:rPr>
              <a:t>neutral</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missense</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mutation</a:t>
            </a:r>
            <a:r>
              <a:rPr lang="nl-NL" dirty="0" smtClean="0">
                <a:latin typeface="Calibri" panose="020F0502020204030204" pitchFamily="34" charset="0"/>
                <a:cs typeface="Calibri" panose="020F0502020204030204" pitchFamily="34" charset="0"/>
              </a:rPr>
              <a:t> or a </a:t>
            </a:r>
            <a:r>
              <a:rPr lang="nl-NL" dirty="0" err="1" smtClean="0">
                <a:latin typeface="Calibri" panose="020F0502020204030204" pitchFamily="34" charset="0"/>
                <a:cs typeface="Calibri" panose="020F0502020204030204" pitchFamily="34" charset="0"/>
              </a:rPr>
              <a:t>silent</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mutation</a:t>
            </a:r>
            <a:r>
              <a:rPr lang="nl-NL" dirty="0" smtClean="0">
                <a:latin typeface="Calibri" panose="020F0502020204030204" pitchFamily="34" charset="0"/>
                <a:cs typeface="Calibri" panose="020F0502020204030204" pitchFamily="34" charset="0"/>
              </a:rPr>
              <a:t>?</a:t>
            </a:r>
          </a:p>
          <a:p>
            <a:pPr marL="342900" indent="-342900">
              <a:buAutoNum type="alphaLcParenR"/>
            </a:pPr>
            <a:r>
              <a:rPr lang="nl-NL" dirty="0" err="1" smtClean="0">
                <a:latin typeface="Calibri" panose="020F0502020204030204" pitchFamily="34" charset="0"/>
                <a:cs typeface="Calibri" panose="020F0502020204030204" pitchFamily="34" charset="0"/>
              </a:rPr>
              <a:t>Answer</a:t>
            </a:r>
            <a:r>
              <a:rPr lang="nl-NL" dirty="0" smtClean="0">
                <a:latin typeface="Calibri" panose="020F0502020204030204" pitchFamily="34" charset="0"/>
                <a:cs typeface="Calibri" panose="020F0502020204030204" pitchFamily="34" charset="0"/>
              </a:rPr>
              <a:t> c) </a:t>
            </a:r>
            <a:r>
              <a:rPr lang="nl-NL" dirty="0" err="1" smtClean="0">
                <a:latin typeface="Calibri" panose="020F0502020204030204" pitchFamily="34" charset="0"/>
                <a:cs typeface="Calibri" panose="020F0502020204030204" pitchFamily="34" charset="0"/>
              </a:rPr>
              <a:t>for</a:t>
            </a:r>
            <a:r>
              <a:rPr lang="nl-NL" dirty="0" smtClean="0">
                <a:latin typeface="Calibri" panose="020F0502020204030204" pitchFamily="34" charset="0"/>
                <a:cs typeface="Calibri" panose="020F0502020204030204" pitchFamily="34" charset="0"/>
              </a:rPr>
              <a:t> </a:t>
            </a:r>
            <a:r>
              <a:rPr lang="nl-NL" dirty="0" err="1" smtClean="0">
                <a:latin typeface="Calibri" panose="020F0502020204030204" pitchFamily="34" charset="0"/>
                <a:cs typeface="Calibri" panose="020F0502020204030204" pitchFamily="34" charset="0"/>
              </a:rPr>
              <a:t>the</a:t>
            </a:r>
            <a:r>
              <a:rPr lang="nl-NL" dirty="0" smtClean="0">
                <a:latin typeface="Calibri" panose="020F0502020204030204" pitchFamily="34" charset="0"/>
                <a:cs typeface="Calibri" panose="020F0502020204030204" pitchFamily="34" charset="0"/>
              </a:rPr>
              <a:t> PM3 </a:t>
            </a:r>
            <a:r>
              <a:rPr lang="nl-NL" dirty="0" err="1" smtClean="0">
                <a:latin typeface="Calibri" panose="020F0502020204030204" pitchFamily="34" charset="0"/>
                <a:cs typeface="Calibri" panose="020F0502020204030204" pitchFamily="34" charset="0"/>
              </a:rPr>
              <a:t>polymorphism</a:t>
            </a:r>
            <a:r>
              <a:rPr lang="nl-NL" dirty="0" smtClean="0">
                <a:latin typeface="Calibri" panose="020F0502020204030204" pitchFamily="34" charset="0"/>
                <a:cs typeface="Calibri" panose="020F0502020204030204" pitchFamily="34" charset="0"/>
              </a:rPr>
              <a:t>.</a:t>
            </a:r>
            <a:endParaRPr lang="nl-NL" dirty="0">
              <a:latin typeface="Calibri" panose="020F0502020204030204" pitchFamily="34" charset="0"/>
              <a:cs typeface="Calibri" panose="020F0502020204030204" pitchFamily="34" charset="0"/>
            </a:endParaRPr>
          </a:p>
        </p:txBody>
      </p:sp>
      <p:sp>
        <p:nvSpPr>
          <p:cNvPr id="5" name="Tekstvak 4"/>
          <p:cNvSpPr txBox="1"/>
          <p:nvPr/>
        </p:nvSpPr>
        <p:spPr>
          <a:xfrm>
            <a:off x="181292" y="2491237"/>
            <a:ext cx="8962707" cy="769441"/>
          </a:xfrm>
          <a:prstGeom prst="rect">
            <a:avLst/>
          </a:prstGeom>
          <a:noFill/>
        </p:spPr>
        <p:txBody>
          <a:bodyPr wrap="square" rtlCol="0">
            <a:spAutoFit/>
          </a:bodyPr>
          <a:lstStyle/>
          <a:p>
            <a:pPr marL="358775" indent="-358775"/>
            <a:r>
              <a:rPr lang="nl-NL" sz="2200" dirty="0" smtClean="0">
                <a:latin typeface="Calibri" panose="020F0502020204030204" pitchFamily="34" charset="0"/>
                <a:cs typeface="Calibri" panose="020F0502020204030204" pitchFamily="34" charset="0"/>
              </a:rPr>
              <a:t>4. 	The </a:t>
            </a:r>
            <a:r>
              <a:rPr lang="nl-NL" sz="2200" dirty="0" err="1" smtClean="0">
                <a:latin typeface="Calibri" panose="020F0502020204030204" pitchFamily="34" charset="0"/>
                <a:cs typeface="Calibri" panose="020F0502020204030204" pitchFamily="34" charset="0"/>
              </a:rPr>
              <a:t>following</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table</a:t>
            </a:r>
            <a:r>
              <a:rPr lang="nl-NL" sz="2200" dirty="0" smtClean="0">
                <a:latin typeface="Calibri" panose="020F0502020204030204" pitchFamily="34" charset="0"/>
                <a:cs typeface="Calibri" panose="020F0502020204030204" pitchFamily="34" charset="0"/>
              </a:rPr>
              <a:t> shows </a:t>
            </a:r>
            <a:r>
              <a:rPr lang="nl-NL" sz="2200" dirty="0" err="1" smtClean="0">
                <a:latin typeface="Calibri" panose="020F0502020204030204" pitchFamily="34" charset="0"/>
                <a:cs typeface="Calibri" panose="020F0502020204030204" pitchFamily="34" charset="0"/>
              </a:rPr>
              <a:t>neutral</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polymorphisms</a:t>
            </a:r>
            <a:r>
              <a:rPr lang="nl-NL" sz="2200" dirty="0" smtClean="0">
                <a:latin typeface="Calibri" panose="020F0502020204030204" pitchFamily="34" charset="0"/>
                <a:cs typeface="Calibri" panose="020F0502020204030204" pitchFamily="34" charset="0"/>
              </a:rPr>
              <a:t> found in control families (</a:t>
            </a:r>
            <a:r>
              <a:rPr lang="nl-NL" sz="2200" dirty="0" err="1" smtClean="0">
                <a:latin typeface="Calibri" panose="020F0502020204030204" pitchFamily="34" charset="0"/>
                <a:cs typeface="Calibri" panose="020F0502020204030204" pitchFamily="34" charset="0"/>
              </a:rPr>
              <a:t>those</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with</a:t>
            </a:r>
            <a:r>
              <a:rPr lang="nl-NL" sz="2200" dirty="0" smtClean="0">
                <a:latin typeface="Calibri" panose="020F0502020204030204" pitchFamily="34" charset="0"/>
                <a:cs typeface="Calibri" panose="020F0502020204030204" pitchFamily="34" charset="0"/>
              </a:rPr>
              <a:t> no </a:t>
            </a:r>
            <a:r>
              <a:rPr lang="nl-NL" sz="2200" dirty="0" err="1" smtClean="0">
                <a:latin typeface="Calibri" panose="020F0502020204030204" pitchFamily="34" charset="0"/>
                <a:cs typeface="Calibri" panose="020F0502020204030204" pitchFamily="34" charset="0"/>
              </a:rPr>
              <a:t>increased</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frequency</a:t>
            </a:r>
            <a:r>
              <a:rPr lang="nl-NL" sz="2200" dirty="0" smtClean="0">
                <a:latin typeface="Calibri" panose="020F0502020204030204" pitchFamily="34" charset="0"/>
                <a:cs typeface="Calibri" panose="020F0502020204030204" pitchFamily="34" charset="0"/>
              </a:rPr>
              <a:t> of </a:t>
            </a:r>
            <a:r>
              <a:rPr lang="nl-NL" sz="2200" dirty="0" err="1" smtClean="0">
                <a:latin typeface="Calibri" panose="020F0502020204030204" pitchFamily="34" charset="0"/>
                <a:cs typeface="Calibri" panose="020F0502020204030204" pitchFamily="34" charset="0"/>
              </a:rPr>
              <a:t>breast</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and</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ovarian</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cancer</a:t>
            </a:r>
            <a:r>
              <a:rPr lang="nl-NL" sz="2200" dirty="0" smtClean="0">
                <a:latin typeface="Calibri" panose="020F0502020204030204" pitchFamily="34" charset="0"/>
                <a:cs typeface="Calibri" panose="020F0502020204030204" pitchFamily="34" charset="0"/>
              </a:rPr>
              <a:t>).</a:t>
            </a:r>
            <a:endParaRPr lang="nl-NL" sz="2200" dirty="0">
              <a:latin typeface="Calibri" panose="020F0502020204030204" pitchFamily="34" charset="0"/>
              <a:cs typeface="Calibri" panose="020F0502020204030204" pitchFamily="34" charset="0"/>
            </a:endParaRPr>
          </a:p>
        </p:txBody>
      </p:sp>
      <p:sp>
        <p:nvSpPr>
          <p:cNvPr id="6" name="Tekstvak 5"/>
          <p:cNvSpPr txBox="1"/>
          <p:nvPr/>
        </p:nvSpPr>
        <p:spPr>
          <a:xfrm>
            <a:off x="0" y="6354152"/>
            <a:ext cx="9143999" cy="492443"/>
          </a:xfrm>
          <a:prstGeom prst="rect">
            <a:avLst/>
          </a:prstGeom>
          <a:noFill/>
          <a:ln w="19050">
            <a:solidFill>
              <a:srgbClr val="FF6600"/>
            </a:solidFill>
          </a:ln>
        </p:spPr>
        <p:txBody>
          <a:bodyPr wrap="square" rtlCol="0">
            <a:spAutoFit/>
          </a:bodyPr>
          <a:lstStyle/>
          <a:p>
            <a:pPr algn="ctr"/>
            <a:r>
              <a:rPr lang="nl-NL" sz="2600" dirty="0" smtClean="0">
                <a:latin typeface="Calibri" panose="020F0502020204030204" pitchFamily="34" charset="0"/>
                <a:cs typeface="Calibri" panose="020F0502020204030204" pitchFamily="34" charset="0"/>
              </a:rPr>
              <a:t>10 minuten </a:t>
            </a:r>
            <a:r>
              <a:rPr lang="nl-NL" sz="2600" dirty="0" smtClean="0">
                <a:latin typeface="Calibri" panose="020F0502020204030204" pitchFamily="34" charset="0"/>
                <a:cs typeface="Calibri" panose="020F0502020204030204" pitchFamily="34" charset="0"/>
              </a:rPr>
              <a:t>antwoord-op-zoek-tijd (+</a:t>
            </a:r>
            <a:r>
              <a:rPr lang="nl-NL" sz="2600" dirty="0" err="1" smtClean="0">
                <a:latin typeface="Calibri" panose="020F0502020204030204" pitchFamily="34" charset="0"/>
                <a:cs typeface="Calibri" panose="020F0502020204030204" pitchFamily="34" charset="0"/>
              </a:rPr>
              <a:t>evt</a:t>
            </a:r>
            <a:r>
              <a:rPr lang="nl-NL" sz="2600" dirty="0" smtClean="0">
                <a:latin typeface="Calibri" panose="020F0502020204030204" pitchFamily="34" charset="0"/>
                <a:cs typeface="Calibri" panose="020F0502020204030204" pitchFamily="34" charset="0"/>
              </a:rPr>
              <a:t> pauze)</a:t>
            </a:r>
            <a:endParaRPr lang="nl-NL"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8460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Pr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01" y="100428"/>
            <a:ext cx="7842739" cy="5882054"/>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a:xfrm>
            <a:off x="2560320" y="6353061"/>
            <a:ext cx="4572000" cy="215444"/>
          </a:xfrm>
          <a:prstGeom prst="rect">
            <a:avLst/>
          </a:prstGeom>
        </p:spPr>
        <p:txBody>
          <a:bodyPr>
            <a:spAutoFit/>
          </a:bodyPr>
          <a:lstStyle/>
          <a:p>
            <a:r>
              <a:rPr lang="nl-NL" sz="800" dirty="0"/>
              <a:t>https://www.gresham.ac.uk/lecture/transcript/print/the-treatment-of-cancer/</a:t>
            </a:r>
          </a:p>
        </p:txBody>
      </p:sp>
    </p:spTree>
    <p:extLst>
      <p:ext uri="{BB962C8B-B14F-4D97-AF65-F5344CB8AC3E}">
        <p14:creationId xmlns:p14="http://schemas.microsoft.com/office/powerpoint/2010/main" val="2910494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09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333375"/>
            <a:ext cx="4352925"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3" descr="figure 3-09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2781300"/>
            <a:ext cx="2773362"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4" descr="figure 3-10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3357563"/>
            <a:ext cx="3481388"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5" name="Text Box 5"/>
          <p:cNvSpPr txBox="1">
            <a:spLocks noChangeArrowheads="1"/>
          </p:cNvSpPr>
          <p:nvPr/>
        </p:nvSpPr>
        <p:spPr bwMode="auto">
          <a:xfrm>
            <a:off x="5867400" y="5661025"/>
            <a:ext cx="33131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200" b="1"/>
              <a:t>Human papillomavirus</a:t>
            </a:r>
            <a:endParaRPr lang="nl-NL" altLang="nl-NL" sz="2200" b="1"/>
          </a:p>
        </p:txBody>
      </p:sp>
      <p:sp>
        <p:nvSpPr>
          <p:cNvPr id="189446" name="Text Box 6"/>
          <p:cNvSpPr txBox="1">
            <a:spLocks noChangeArrowheads="1"/>
          </p:cNvSpPr>
          <p:nvPr/>
        </p:nvSpPr>
        <p:spPr bwMode="auto">
          <a:xfrm>
            <a:off x="323850" y="2924175"/>
            <a:ext cx="33131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200" b="1"/>
              <a:t>SV40 virus</a:t>
            </a:r>
            <a:endParaRPr lang="nl-NL" altLang="nl-NL" sz="2200" b="1"/>
          </a:p>
        </p:txBody>
      </p:sp>
      <p:sp>
        <p:nvSpPr>
          <p:cNvPr id="2" name="Tekstvak 1"/>
          <p:cNvSpPr txBox="1"/>
          <p:nvPr/>
        </p:nvSpPr>
        <p:spPr>
          <a:xfrm>
            <a:off x="393895" y="400929"/>
            <a:ext cx="2904979" cy="369332"/>
          </a:xfrm>
          <a:prstGeom prst="rect">
            <a:avLst/>
          </a:prstGeom>
          <a:noFill/>
        </p:spPr>
        <p:txBody>
          <a:bodyPr wrap="square" rtlCol="0">
            <a:spAutoFit/>
          </a:bodyPr>
          <a:lstStyle/>
          <a:p>
            <a:r>
              <a:rPr lang="nl-NL" dirty="0" smtClean="0"/>
              <a:t>Wat zijn dit?</a:t>
            </a:r>
            <a:endParaRPr lang="nl-NL"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4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5" grpId="0"/>
      <p:bldP spid="18944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339090" y="474345"/>
            <a:ext cx="8201025"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err="1">
                <a:solidFill>
                  <a:srgbClr val="FF6600"/>
                </a:solidFill>
                <a:latin typeface="Calibri" panose="020F0502020204030204" pitchFamily="34" charset="0"/>
              </a:rPr>
              <a:t>Virussen</a:t>
            </a:r>
            <a:r>
              <a:rPr lang="en-US" altLang="nl-NL" sz="3600" b="1" dirty="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en</a:t>
            </a:r>
            <a:r>
              <a:rPr lang="en-US" altLang="nl-NL" sz="3600" b="1" dirty="0" smtClean="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kanker</a:t>
            </a:r>
            <a:endParaRPr lang="en-US" altLang="nl-NL" sz="3600" b="1" dirty="0" smtClean="0">
              <a:solidFill>
                <a:srgbClr val="FF6600"/>
              </a:solidFill>
              <a:latin typeface="Calibri" panose="020F0502020204030204" pitchFamily="34" charset="0"/>
            </a:endParaRPr>
          </a:p>
          <a:p>
            <a:pPr eaLnBrk="1" hangingPunct="1">
              <a:spcBef>
                <a:spcPct val="50000"/>
              </a:spcBef>
              <a:buFontTx/>
              <a:buNone/>
            </a:pPr>
            <a:r>
              <a:rPr lang="en-US" altLang="nl-NL" dirty="0" err="1" smtClean="0">
                <a:latin typeface="Calibri" panose="020F0502020204030204" pitchFamily="34" charset="0"/>
              </a:rPr>
              <a:t>Virussen</a:t>
            </a:r>
            <a:r>
              <a:rPr lang="en-US" altLang="nl-NL" dirty="0" smtClean="0">
                <a:latin typeface="Calibri" panose="020F0502020204030204" pitchFamily="34" charset="0"/>
              </a:rPr>
              <a:t> </a:t>
            </a:r>
            <a:r>
              <a:rPr lang="en-US" altLang="nl-NL" dirty="0" err="1" smtClean="0">
                <a:latin typeface="Calibri" panose="020F0502020204030204" pitchFamily="34" charset="0"/>
              </a:rPr>
              <a:t>kunnen</a:t>
            </a:r>
            <a:r>
              <a:rPr lang="en-US" altLang="nl-NL" dirty="0" smtClean="0">
                <a:latin typeface="Calibri" panose="020F0502020204030204" pitchFamily="34" charset="0"/>
              </a:rPr>
              <a:t> </a:t>
            </a:r>
            <a:r>
              <a:rPr lang="en-US" altLang="nl-NL" dirty="0" err="1">
                <a:latin typeface="Calibri" panose="020F0502020204030204" pitchFamily="34" charset="0"/>
              </a:rPr>
              <a:t>ook</a:t>
            </a:r>
            <a:r>
              <a:rPr lang="en-US" altLang="nl-NL" dirty="0">
                <a:latin typeface="Calibri" panose="020F0502020204030204" pitchFamily="34" charset="0"/>
              </a:rPr>
              <a:t> </a:t>
            </a:r>
            <a:r>
              <a:rPr lang="en-US" altLang="nl-NL" dirty="0" err="1">
                <a:latin typeface="Calibri" panose="020F0502020204030204" pitchFamily="34" charset="0"/>
              </a:rPr>
              <a:t>een</a:t>
            </a:r>
            <a:r>
              <a:rPr lang="en-US" altLang="nl-NL" dirty="0">
                <a:latin typeface="Calibri" panose="020F0502020204030204" pitchFamily="34" charset="0"/>
              </a:rPr>
              <a:t> </a:t>
            </a:r>
            <a:r>
              <a:rPr lang="en-US" altLang="nl-NL" dirty="0" err="1">
                <a:latin typeface="Calibri" panose="020F0502020204030204" pitchFamily="34" charset="0"/>
              </a:rPr>
              <a:t>rol</a:t>
            </a:r>
            <a:r>
              <a:rPr lang="en-US" altLang="nl-NL" dirty="0">
                <a:latin typeface="Calibri" panose="020F0502020204030204" pitchFamily="34" charset="0"/>
              </a:rPr>
              <a:t> </a:t>
            </a:r>
            <a:r>
              <a:rPr lang="en-US" altLang="nl-NL" dirty="0" err="1">
                <a:latin typeface="Calibri" panose="020F0502020204030204" pitchFamily="34" charset="0"/>
              </a:rPr>
              <a:t>spelen</a:t>
            </a:r>
            <a:r>
              <a:rPr lang="en-US" altLang="nl-NL" dirty="0">
                <a:latin typeface="Calibri" panose="020F0502020204030204" pitchFamily="34" charset="0"/>
              </a:rPr>
              <a:t> </a:t>
            </a:r>
            <a:r>
              <a:rPr lang="en-US" altLang="nl-NL" dirty="0" err="1">
                <a:latin typeface="Calibri" panose="020F0502020204030204" pitchFamily="34" charset="0"/>
              </a:rPr>
              <a:t>bij</a:t>
            </a:r>
            <a:r>
              <a:rPr lang="en-US" altLang="nl-NL" dirty="0">
                <a:latin typeface="Calibri" panose="020F0502020204030204" pitchFamily="34" charset="0"/>
              </a:rPr>
              <a:t> de </a:t>
            </a:r>
            <a:r>
              <a:rPr lang="en-US" altLang="nl-NL" dirty="0" err="1">
                <a:latin typeface="Calibri" panose="020F0502020204030204" pitchFamily="34" charset="0"/>
              </a:rPr>
              <a:t>ontwikkeling</a:t>
            </a:r>
            <a:r>
              <a:rPr lang="en-US" altLang="nl-NL" dirty="0">
                <a:latin typeface="Calibri" panose="020F0502020204030204" pitchFamily="34" charset="0"/>
              </a:rPr>
              <a:t> van </a:t>
            </a:r>
            <a:r>
              <a:rPr lang="en-US" altLang="nl-NL" dirty="0" err="1">
                <a:latin typeface="Calibri" panose="020F0502020204030204" pitchFamily="34" charset="0"/>
              </a:rPr>
              <a:t>kankercellen</a:t>
            </a:r>
            <a:endParaRPr lang="nl-NL" altLang="nl-NL" dirty="0">
              <a:latin typeface="Calibri" panose="020F0502020204030204" pitchFamily="34" charset="0"/>
            </a:endParaRPr>
          </a:p>
        </p:txBody>
      </p:sp>
      <p:sp>
        <p:nvSpPr>
          <p:cNvPr id="81923" name="Text Box 3"/>
          <p:cNvSpPr txBox="1">
            <a:spLocks noChangeArrowheads="1"/>
          </p:cNvSpPr>
          <p:nvPr/>
        </p:nvSpPr>
        <p:spPr bwMode="auto">
          <a:xfrm>
            <a:off x="748665" y="2778125"/>
            <a:ext cx="77914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dirty="0" err="1">
                <a:latin typeface="Calibri" panose="020F0502020204030204" pitchFamily="34" charset="0"/>
              </a:rPr>
              <a:t>Integratie</a:t>
            </a:r>
            <a:r>
              <a:rPr lang="en-US" altLang="nl-NL" dirty="0">
                <a:latin typeface="Calibri" panose="020F0502020204030204" pitchFamily="34" charset="0"/>
              </a:rPr>
              <a:t> van </a:t>
            </a:r>
            <a:r>
              <a:rPr lang="en-US" altLang="nl-NL" dirty="0" err="1">
                <a:latin typeface="Calibri" panose="020F0502020204030204" pitchFamily="34" charset="0"/>
              </a:rPr>
              <a:t>retrovirussen</a:t>
            </a:r>
            <a:r>
              <a:rPr lang="en-US" altLang="nl-NL" dirty="0">
                <a:latin typeface="Calibri" panose="020F0502020204030204" pitchFamily="34" charset="0"/>
              </a:rPr>
              <a:t> op </a:t>
            </a:r>
            <a:r>
              <a:rPr lang="en-US" altLang="nl-NL" dirty="0" err="1">
                <a:latin typeface="Calibri" panose="020F0502020204030204" pitchFamily="34" charset="0"/>
              </a:rPr>
              <a:t>een</a:t>
            </a:r>
            <a:r>
              <a:rPr lang="en-US" altLang="nl-NL" dirty="0">
                <a:latin typeface="Calibri" panose="020F0502020204030204" pitchFamily="34" charset="0"/>
              </a:rPr>
              <a:t> </a:t>
            </a:r>
            <a:r>
              <a:rPr lang="en-US" altLang="nl-NL" dirty="0" err="1">
                <a:latin typeface="Calibri" panose="020F0502020204030204" pitchFamily="34" charset="0"/>
              </a:rPr>
              <a:t>ongelukkige</a:t>
            </a:r>
            <a:r>
              <a:rPr lang="en-US" altLang="nl-NL" dirty="0">
                <a:latin typeface="Calibri" panose="020F0502020204030204" pitchFamily="34" charset="0"/>
              </a:rPr>
              <a:t> </a:t>
            </a:r>
            <a:r>
              <a:rPr lang="en-US" altLang="nl-NL" dirty="0" err="1">
                <a:latin typeface="Calibri" panose="020F0502020204030204" pitchFamily="34" charset="0"/>
              </a:rPr>
              <a:t>positie</a:t>
            </a:r>
            <a:endParaRPr lang="en-US" altLang="nl-NL" dirty="0">
              <a:latin typeface="Calibri" panose="020F0502020204030204" pitchFamily="34" charset="0"/>
            </a:endParaRPr>
          </a:p>
          <a:p>
            <a:pPr eaLnBrk="1" hangingPunct="1">
              <a:spcBef>
                <a:spcPct val="50000"/>
              </a:spcBef>
            </a:pPr>
            <a:r>
              <a:rPr lang="en-US" altLang="nl-NL" dirty="0">
                <a:latin typeface="Calibri" panose="020F0502020204030204" pitchFamily="34" charset="0"/>
              </a:rPr>
              <a:t>Virus </a:t>
            </a:r>
            <a:r>
              <a:rPr lang="en-US" altLang="nl-NL" dirty="0" err="1">
                <a:latin typeface="Calibri" panose="020F0502020204030204" pitchFamily="34" charset="0"/>
              </a:rPr>
              <a:t>kan</a:t>
            </a:r>
            <a:r>
              <a:rPr lang="en-US" altLang="nl-NL" dirty="0">
                <a:latin typeface="Calibri" panose="020F0502020204030204" pitchFamily="34" charset="0"/>
              </a:rPr>
              <a:t> </a:t>
            </a:r>
            <a:r>
              <a:rPr lang="en-US" altLang="nl-NL" dirty="0" err="1">
                <a:latin typeface="Calibri" panose="020F0502020204030204" pitchFamily="34" charset="0"/>
              </a:rPr>
              <a:t>een</a:t>
            </a:r>
            <a:r>
              <a:rPr lang="en-US" altLang="nl-NL" dirty="0">
                <a:latin typeface="Calibri" panose="020F0502020204030204" pitchFamily="34" charset="0"/>
              </a:rPr>
              <a:t> proto-</a:t>
            </a:r>
            <a:r>
              <a:rPr lang="en-US" altLang="nl-NL" dirty="0" err="1">
                <a:latin typeface="Calibri" panose="020F0502020204030204" pitchFamily="34" charset="0"/>
              </a:rPr>
              <a:t>oncogen</a:t>
            </a:r>
            <a:r>
              <a:rPr lang="en-US" altLang="nl-NL" dirty="0">
                <a:latin typeface="Calibri" panose="020F0502020204030204" pitchFamily="34" charset="0"/>
              </a:rPr>
              <a:t> ‘</a:t>
            </a:r>
            <a:r>
              <a:rPr lang="en-US" altLang="nl-NL" dirty="0" err="1">
                <a:latin typeface="Calibri" panose="020F0502020204030204" pitchFamily="34" charset="0"/>
              </a:rPr>
              <a:t>adopteren</a:t>
            </a:r>
            <a:r>
              <a:rPr lang="en-US" altLang="nl-NL" dirty="0">
                <a:latin typeface="Calibri" panose="020F0502020204030204" pitchFamily="34" charset="0"/>
              </a:rPr>
              <a:t>’ van de </a:t>
            </a:r>
            <a:r>
              <a:rPr lang="en-US" altLang="nl-NL" dirty="0" err="1">
                <a:latin typeface="Calibri" panose="020F0502020204030204" pitchFamily="34" charset="0"/>
              </a:rPr>
              <a:t>gastheer</a:t>
            </a:r>
            <a:r>
              <a:rPr lang="en-US" altLang="nl-NL" dirty="0">
                <a:latin typeface="Calibri" panose="020F0502020204030204" pitchFamily="34" charset="0"/>
              </a:rPr>
              <a:t> (</a:t>
            </a:r>
            <a:r>
              <a:rPr lang="en-US" altLang="nl-NL" dirty="0">
                <a:latin typeface="Calibri" panose="020F0502020204030204" pitchFamily="34" charset="0"/>
                <a:sym typeface="Wingdings" panose="05000000000000000000" pitchFamily="2" charset="2"/>
              </a:rPr>
              <a:t> </a:t>
            </a:r>
            <a:r>
              <a:rPr lang="en-US" altLang="nl-NL" dirty="0" err="1">
                <a:latin typeface="Calibri" panose="020F0502020204030204" pitchFamily="34" charset="0"/>
                <a:sym typeface="Wingdings" panose="05000000000000000000" pitchFamily="2" charset="2"/>
              </a:rPr>
              <a:t>oncogen</a:t>
            </a:r>
            <a:r>
              <a:rPr lang="en-US" altLang="nl-NL" dirty="0">
                <a:latin typeface="Calibri" panose="020F0502020204030204" pitchFamily="34" charset="0"/>
                <a:sym typeface="Wingdings" panose="05000000000000000000" pitchFamily="2" charset="2"/>
              </a:rPr>
              <a:t>)</a:t>
            </a:r>
            <a:endParaRPr lang="nl-NL" altLang="nl-NL"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0" y="6553200"/>
            <a:ext cx="9067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ea typeface="ヒラギノ角ゴ Pro W3" pitchFamily="1" charset="-128"/>
              </a:rPr>
              <a:t>Figure 3.17 </a:t>
            </a:r>
            <a:r>
              <a:rPr lang="en-US" altLang="nl-NL" sz="1100" i="1">
                <a:ea typeface="ヒラギノ角ゴ Pro W3" pitchFamily="1" charset="-128"/>
              </a:rPr>
              <a:t> The Biology of Cancer</a:t>
            </a:r>
            <a:r>
              <a:rPr lang="en-US" altLang="nl-NL" sz="1100">
                <a:ea typeface="ヒラギノ角ゴ Pro W3" pitchFamily="1" charset="-128"/>
              </a:rPr>
              <a:t> (© Garland Science 2007)</a:t>
            </a:r>
          </a:p>
        </p:txBody>
      </p:sp>
      <p:pic>
        <p:nvPicPr>
          <p:cNvPr id="83971" name="Picture 3" descr="figure 3-17"/>
          <p:cNvPicPr>
            <a:picLocks noChangeAspect="1" noChangeArrowheads="1"/>
          </p:cNvPicPr>
          <p:nvPr/>
        </p:nvPicPr>
        <p:blipFill rotWithShape="1">
          <a:blip r:embed="rId3">
            <a:extLst>
              <a:ext uri="{28A0092B-C50C-407E-A947-70E740481C1C}">
                <a14:useLocalDpi xmlns:a14="http://schemas.microsoft.com/office/drawing/2010/main" val="0"/>
              </a:ext>
            </a:extLst>
          </a:blip>
          <a:srcRect t="55508" r="55781"/>
          <a:stretch/>
        </p:blipFill>
        <p:spPr bwMode="auto">
          <a:xfrm>
            <a:off x="12700" y="3443288"/>
            <a:ext cx="4037806"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 Box 4"/>
          <p:cNvSpPr txBox="1">
            <a:spLocks noChangeArrowheads="1"/>
          </p:cNvSpPr>
          <p:nvPr/>
        </p:nvSpPr>
        <p:spPr bwMode="auto">
          <a:xfrm>
            <a:off x="481233" y="189767"/>
            <a:ext cx="2647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800" b="1" dirty="0" err="1">
                <a:solidFill>
                  <a:srgbClr val="FF6600"/>
                </a:solidFill>
                <a:latin typeface="Calibri" panose="020F0502020204030204" pitchFamily="34" charset="0"/>
              </a:rPr>
              <a:t>Cyclus</a:t>
            </a:r>
            <a:r>
              <a:rPr lang="en-US" altLang="nl-NL" sz="2800" b="1" dirty="0">
                <a:solidFill>
                  <a:srgbClr val="FF6600"/>
                </a:solidFill>
                <a:latin typeface="Calibri" panose="020F0502020204030204" pitchFamily="34" charset="0"/>
              </a:rPr>
              <a:t> retrovirus</a:t>
            </a:r>
            <a:endParaRPr lang="nl-NL" altLang="nl-NL" sz="2800" b="1" dirty="0">
              <a:solidFill>
                <a:srgbClr val="FF6600"/>
              </a:solidFill>
              <a:latin typeface="Calibri" panose="020F0502020204030204" pitchFamily="34" charset="0"/>
            </a:endParaRPr>
          </a:p>
        </p:txBody>
      </p:sp>
      <p:grpSp>
        <p:nvGrpSpPr>
          <p:cNvPr id="3" name="Groep 2"/>
          <p:cNvGrpSpPr/>
          <p:nvPr/>
        </p:nvGrpSpPr>
        <p:grpSpPr>
          <a:xfrm>
            <a:off x="12700" y="636270"/>
            <a:ext cx="9131300" cy="5566569"/>
            <a:chOff x="12700" y="636270"/>
            <a:chExt cx="9131300" cy="5566569"/>
          </a:xfrm>
        </p:grpSpPr>
        <p:pic>
          <p:nvPicPr>
            <p:cNvPr id="5" name="Picture 3" descr="figure 3-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636270"/>
              <a:ext cx="91313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hoek 1"/>
            <p:cNvSpPr/>
            <p:nvPr/>
          </p:nvSpPr>
          <p:spPr>
            <a:xfrm>
              <a:off x="4050506" y="2964656"/>
              <a:ext cx="5093494" cy="3238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6" name="Picture 3" descr="figure 3-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636270"/>
            <a:ext cx="9131300"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62890" y="321945"/>
            <a:ext cx="8201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err="1" smtClean="0">
                <a:solidFill>
                  <a:srgbClr val="FF6600"/>
                </a:solidFill>
                <a:latin typeface="Calibri" panose="020F0502020204030204" pitchFamily="34" charset="0"/>
              </a:rPr>
              <a:t>Virussen</a:t>
            </a:r>
            <a:r>
              <a:rPr lang="en-US" altLang="nl-NL" sz="3600" b="1" dirty="0" smtClean="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en</a:t>
            </a:r>
            <a:r>
              <a:rPr lang="en-US" altLang="nl-NL" sz="3600" b="1" dirty="0" smtClean="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kanker</a:t>
            </a:r>
            <a:endParaRPr lang="en-US" altLang="nl-NL" sz="3600" b="1" dirty="0" smtClean="0">
              <a:solidFill>
                <a:srgbClr val="FF6600"/>
              </a:solidFill>
              <a:latin typeface="Calibri" panose="020F0502020204030204" pitchFamily="34" charset="0"/>
            </a:endParaRPr>
          </a:p>
        </p:txBody>
      </p:sp>
      <p:sp>
        <p:nvSpPr>
          <p:cNvPr id="4" name="Rechthoek 3"/>
          <p:cNvSpPr/>
          <p:nvPr/>
        </p:nvSpPr>
        <p:spPr>
          <a:xfrm>
            <a:off x="205743" y="5329273"/>
            <a:ext cx="1498208"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24.11</a:t>
            </a:r>
            <a:endParaRPr lang="nl-NL" sz="1000" dirty="0">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89" y="1786178"/>
            <a:ext cx="8633925" cy="3250056"/>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412432" y="1074420"/>
            <a:ext cx="8425815"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4013" indent="-354013">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600" dirty="0" err="1" smtClean="0">
                <a:latin typeface="Calibri" panose="020F0502020204030204" pitchFamily="34" charset="0"/>
              </a:rPr>
              <a:t>Er</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zijn</a:t>
            </a:r>
            <a:r>
              <a:rPr lang="en-US" altLang="nl-NL" sz="2600" dirty="0" smtClean="0">
                <a:latin typeface="Calibri" panose="020F0502020204030204" pitchFamily="34" charset="0"/>
              </a:rPr>
              <a:t> nog </a:t>
            </a:r>
            <a:r>
              <a:rPr lang="en-US" altLang="nl-NL" sz="2600" dirty="0" err="1" smtClean="0">
                <a:latin typeface="Calibri" panose="020F0502020204030204" pitchFamily="34" charset="0"/>
              </a:rPr>
              <a:t>geen</a:t>
            </a:r>
            <a:r>
              <a:rPr lang="en-US" altLang="nl-NL" sz="2600" dirty="0" smtClean="0">
                <a:latin typeface="Calibri" panose="020F0502020204030204" pitchFamily="34" charset="0"/>
              </a:rPr>
              <a:t> acute transforming retroviruses in </a:t>
            </a:r>
            <a:r>
              <a:rPr lang="en-US" altLang="nl-NL" sz="2600" dirty="0" err="1" smtClean="0">
                <a:latin typeface="Calibri" panose="020F0502020204030204" pitchFamily="34" charset="0"/>
              </a:rPr>
              <a:t>mensen</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waargenomen</a:t>
            </a:r>
            <a:endParaRPr lang="en-US" altLang="nl-NL" sz="2600" dirty="0">
              <a:latin typeface="Calibri" panose="020F0502020204030204" pitchFamily="34" charset="0"/>
            </a:endParaRPr>
          </a:p>
          <a:p>
            <a:pPr eaLnBrk="1" hangingPunct="1">
              <a:spcBef>
                <a:spcPct val="50000"/>
              </a:spcBef>
            </a:pPr>
            <a:r>
              <a:rPr lang="en-US" altLang="nl-NL" sz="2600" dirty="0" err="1" smtClean="0">
                <a:latin typeface="Calibri" panose="020F0502020204030204" pitchFamily="34" charset="0"/>
              </a:rPr>
              <a:t>Wel</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worden</a:t>
            </a:r>
            <a:r>
              <a:rPr lang="en-US" altLang="nl-NL" sz="2600" dirty="0" smtClean="0">
                <a:latin typeface="Calibri" panose="020F0502020204030204" pitchFamily="34" charset="0"/>
              </a:rPr>
              <a:t> 12% van de humane </a:t>
            </a:r>
            <a:r>
              <a:rPr lang="en-US" altLang="nl-NL" sz="2600" dirty="0" err="1" smtClean="0">
                <a:latin typeface="Calibri" panose="020F0502020204030204" pitchFamily="34" charset="0"/>
              </a:rPr>
              <a:t>kanker</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gevallen</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geassocieerd</a:t>
            </a:r>
            <a:r>
              <a:rPr lang="en-US" altLang="nl-NL" sz="2600" dirty="0" smtClean="0">
                <a:latin typeface="Calibri" panose="020F0502020204030204" pitchFamily="34" charset="0"/>
              </a:rPr>
              <a:t> met </a:t>
            </a:r>
            <a:r>
              <a:rPr lang="en-US" altLang="nl-NL" sz="2600" dirty="0" err="1" smtClean="0">
                <a:latin typeface="Calibri" panose="020F0502020204030204" pitchFamily="34" charset="0"/>
              </a:rPr>
              <a:t>virussen</a:t>
            </a:r>
            <a:r>
              <a:rPr lang="en-US" altLang="nl-NL" sz="2600" dirty="0" smtClean="0">
                <a:latin typeface="Calibri" panose="020F0502020204030204" pitchFamily="34" charset="0"/>
              </a:rPr>
              <a:t> </a:t>
            </a:r>
            <a:endParaRPr lang="nl-NL" altLang="nl-NL" sz="2600" dirty="0">
              <a:latin typeface="Calibri" panose="020F0502020204030204" pitchFamily="34" charset="0"/>
            </a:endParaRP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 y="3483864"/>
            <a:ext cx="8893371" cy="2680716"/>
          </a:xfrm>
          <a:prstGeom prst="rect">
            <a:avLst/>
          </a:prstGeom>
        </p:spPr>
      </p:pic>
      <p:sp>
        <p:nvSpPr>
          <p:cNvPr id="5" name="Text Box 2"/>
          <p:cNvSpPr txBox="1">
            <a:spLocks noChangeArrowheads="1"/>
          </p:cNvSpPr>
          <p:nvPr/>
        </p:nvSpPr>
        <p:spPr bwMode="auto">
          <a:xfrm>
            <a:off x="262890" y="321945"/>
            <a:ext cx="8201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tabLst>
                <a:tab pos="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tabLst>
                <a:tab pos="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tabLst>
                <a:tab pos="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tabLst>
                <a:tab pos="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tabLst>
                <a:tab pos="0"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err="1" smtClean="0">
                <a:solidFill>
                  <a:srgbClr val="FF6600"/>
                </a:solidFill>
                <a:latin typeface="Calibri" panose="020F0502020204030204" pitchFamily="34" charset="0"/>
              </a:rPr>
              <a:t>Virussen</a:t>
            </a:r>
            <a:r>
              <a:rPr lang="en-US" altLang="nl-NL" sz="3600" b="1" dirty="0" smtClean="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en</a:t>
            </a:r>
            <a:r>
              <a:rPr lang="en-US" altLang="nl-NL" sz="3600" b="1" dirty="0" smtClean="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kanker</a:t>
            </a:r>
            <a:endParaRPr lang="en-US" altLang="nl-NL" sz="3600" b="1" dirty="0" smtClean="0">
              <a:solidFill>
                <a:srgbClr val="FF6600"/>
              </a:solidFill>
              <a:latin typeface="Calibri" panose="020F0502020204030204" pitchFamily="34" charset="0"/>
            </a:endParaRPr>
          </a:p>
        </p:txBody>
      </p:sp>
      <p:sp>
        <p:nvSpPr>
          <p:cNvPr id="7" name="Rechthoek 6"/>
          <p:cNvSpPr/>
          <p:nvPr/>
        </p:nvSpPr>
        <p:spPr>
          <a:xfrm>
            <a:off x="100235" y="6271809"/>
            <a:ext cx="1498208"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Table</a:t>
            </a:r>
            <a:r>
              <a:rPr lang="nl-NL" sz="1000" dirty="0" smtClean="0">
                <a:latin typeface="Calibri" panose="020F0502020204030204" pitchFamily="34" charset="0"/>
                <a:cs typeface="Calibri" panose="020F0502020204030204" pitchFamily="34" charset="0"/>
              </a:rPr>
              <a:t> 24.3</a:t>
            </a:r>
            <a:endParaRPr lang="nl-NL" sz="1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53840" y="889709"/>
            <a:ext cx="835581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3600" b="1" dirty="0" err="1">
                <a:solidFill>
                  <a:srgbClr val="FF6600"/>
                </a:solidFill>
                <a:latin typeface="Calibri" panose="020F0502020204030204" pitchFamily="34" charset="0"/>
              </a:rPr>
              <a:t>Externe</a:t>
            </a:r>
            <a:r>
              <a:rPr lang="en-US" altLang="nl-NL" sz="3600" b="1" dirty="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factoren</a:t>
            </a:r>
            <a:r>
              <a:rPr lang="en-US" altLang="nl-NL" sz="3600" b="1" dirty="0" smtClean="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en</a:t>
            </a:r>
            <a:r>
              <a:rPr lang="en-US" altLang="nl-NL" sz="3600" b="1" dirty="0" smtClean="0">
                <a:solidFill>
                  <a:srgbClr val="FF6600"/>
                </a:solidFill>
                <a:latin typeface="Calibri" panose="020F0502020204030204" pitchFamily="34" charset="0"/>
              </a:rPr>
              <a:t> </a:t>
            </a:r>
            <a:r>
              <a:rPr lang="en-US" altLang="nl-NL" sz="3600" b="1" dirty="0" err="1" smtClean="0">
                <a:solidFill>
                  <a:srgbClr val="FF6600"/>
                </a:solidFill>
                <a:latin typeface="Calibri" panose="020F0502020204030204" pitchFamily="34" charset="0"/>
              </a:rPr>
              <a:t>kanker</a:t>
            </a:r>
            <a:r>
              <a:rPr lang="en-US" altLang="nl-NL" sz="3600" b="1" dirty="0" smtClean="0">
                <a:solidFill>
                  <a:schemeClr val="accent2"/>
                </a:solidFill>
                <a:latin typeface="Calibri" panose="020F0502020204030204" pitchFamily="34" charset="0"/>
              </a:rPr>
              <a:t>  </a:t>
            </a:r>
            <a:endParaRPr lang="en-US" altLang="nl-NL" sz="3600" b="1" dirty="0">
              <a:solidFill>
                <a:schemeClr val="accent2"/>
              </a:solidFill>
              <a:latin typeface="Calibri" panose="020F0502020204030204" pitchFamily="34" charset="0"/>
            </a:endParaRPr>
          </a:p>
          <a:p>
            <a:pPr eaLnBrk="1" hangingPunct="1">
              <a:spcBef>
                <a:spcPct val="50000"/>
              </a:spcBef>
              <a:buFontTx/>
              <a:buNone/>
            </a:pPr>
            <a:r>
              <a:rPr lang="en-US" altLang="nl-NL" dirty="0" err="1" smtClean="0">
                <a:latin typeface="Calibri" panose="020F0502020204030204" pitchFamily="34" charset="0"/>
              </a:rPr>
              <a:t>Potentieel</a:t>
            </a:r>
            <a:r>
              <a:rPr lang="en-US" altLang="nl-NL" dirty="0" smtClean="0">
                <a:latin typeface="Calibri" panose="020F0502020204030204" pitchFamily="34" charset="0"/>
              </a:rPr>
              <a:t> </a:t>
            </a:r>
            <a:r>
              <a:rPr lang="en-US" altLang="nl-NL" dirty="0" err="1">
                <a:latin typeface="Calibri" panose="020F0502020204030204" pitchFamily="34" charset="0"/>
              </a:rPr>
              <a:t>kankerwekkende</a:t>
            </a:r>
            <a:r>
              <a:rPr lang="en-US" altLang="nl-NL" dirty="0">
                <a:latin typeface="Calibri" panose="020F0502020204030204" pitchFamily="34" charset="0"/>
              </a:rPr>
              <a:t> </a:t>
            </a:r>
            <a:r>
              <a:rPr lang="en-US" altLang="nl-NL" dirty="0" err="1" smtClean="0">
                <a:latin typeface="Calibri" panose="020F0502020204030204" pitchFamily="34" charset="0"/>
              </a:rPr>
              <a:t>stoffen</a:t>
            </a:r>
            <a:r>
              <a:rPr lang="en-US" altLang="nl-NL" dirty="0" smtClean="0">
                <a:latin typeface="Calibri" panose="020F0502020204030204" pitchFamily="34" charset="0"/>
              </a:rPr>
              <a:t> (</a:t>
            </a:r>
            <a:r>
              <a:rPr lang="en-US" altLang="nl-NL" dirty="0" err="1" smtClean="0">
                <a:latin typeface="Calibri" panose="020F0502020204030204" pitchFamily="34" charset="0"/>
              </a:rPr>
              <a:t>zie</a:t>
            </a:r>
            <a:r>
              <a:rPr lang="en-US" altLang="nl-NL" dirty="0" smtClean="0">
                <a:latin typeface="Calibri" panose="020F0502020204030204" pitchFamily="34" charset="0"/>
              </a:rPr>
              <a:t> </a:t>
            </a:r>
            <a:r>
              <a:rPr lang="en-US" altLang="nl-NL" dirty="0" err="1" smtClean="0">
                <a:latin typeface="Calibri" panose="020F0502020204030204" pitchFamily="34" charset="0"/>
              </a:rPr>
              <a:t>ook</a:t>
            </a:r>
            <a:r>
              <a:rPr lang="en-US" altLang="nl-NL" dirty="0" smtClean="0">
                <a:latin typeface="Calibri" panose="020F0502020204030204" pitchFamily="34" charset="0"/>
              </a:rPr>
              <a:t> H15)</a:t>
            </a:r>
          </a:p>
          <a:p>
            <a:pPr eaLnBrk="1" hangingPunct="1">
              <a:spcBef>
                <a:spcPct val="50000"/>
              </a:spcBef>
              <a:buFontTx/>
              <a:buNone/>
            </a:pPr>
            <a:endParaRPr lang="nl-NL" altLang="nl-NL" sz="2800" dirty="0" smtClean="0">
              <a:latin typeface="Calibri" panose="020F0502020204030204" pitchFamily="34" charset="0"/>
            </a:endParaRPr>
          </a:p>
          <a:p>
            <a:pPr eaLnBrk="1" hangingPunct="1">
              <a:spcBef>
                <a:spcPct val="50000"/>
              </a:spcBef>
              <a:buFontTx/>
              <a:buNone/>
            </a:pPr>
            <a:r>
              <a:rPr lang="nl-NL" altLang="nl-NL" sz="2800" dirty="0" smtClean="0">
                <a:latin typeface="Calibri" panose="020F0502020204030204" pitchFamily="34" charset="0"/>
              </a:rPr>
              <a:t>- Natuurlijk stoffen en natuurlijke omgevingsfactoren</a:t>
            </a:r>
          </a:p>
          <a:p>
            <a:pPr eaLnBrk="1" hangingPunct="1">
              <a:spcBef>
                <a:spcPct val="50000"/>
              </a:spcBef>
              <a:buFontTx/>
              <a:buNone/>
            </a:pPr>
            <a:r>
              <a:rPr lang="nl-NL" altLang="nl-NL" sz="2800" dirty="0" smtClean="0">
                <a:latin typeface="Calibri" panose="020F0502020204030204" pitchFamily="34" charset="0"/>
              </a:rPr>
              <a:t>- Door de mens gefabriceerde chemicaliën en afval</a:t>
            </a:r>
            <a:endParaRPr lang="en-US" altLang="nl-NL" sz="2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15_13"/>
          <p:cNvPicPr>
            <a:picLocks noChangeAspect="1" noChangeArrowheads="1"/>
          </p:cNvPicPr>
          <p:nvPr/>
        </p:nvPicPr>
        <p:blipFill rotWithShape="1">
          <a:blip r:embed="rId2">
            <a:extLst>
              <a:ext uri="{28A0092B-C50C-407E-A947-70E740481C1C}">
                <a14:useLocalDpi xmlns:a14="http://schemas.microsoft.com/office/drawing/2010/main" val="0"/>
              </a:ext>
            </a:extLst>
          </a:blip>
          <a:srcRect b="3140"/>
          <a:stretch/>
        </p:blipFill>
        <p:spPr bwMode="auto">
          <a:xfrm>
            <a:off x="690489" y="143560"/>
            <a:ext cx="5180013" cy="651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 Box 3"/>
          <p:cNvSpPr txBox="1">
            <a:spLocks noChangeArrowheads="1"/>
          </p:cNvSpPr>
          <p:nvPr/>
        </p:nvSpPr>
        <p:spPr bwMode="auto">
          <a:xfrm>
            <a:off x="6692265" y="267335"/>
            <a:ext cx="2105025"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nl-NL" sz="2800" b="1" dirty="0">
                <a:solidFill>
                  <a:srgbClr val="FF6600"/>
                </a:solidFill>
                <a:latin typeface="Calibri" panose="020F0502020204030204" pitchFamily="34" charset="0"/>
              </a:rPr>
              <a:t>Ames test</a:t>
            </a:r>
            <a:r>
              <a:rPr lang="en-US" altLang="nl-NL" sz="1800" dirty="0">
                <a:solidFill>
                  <a:srgbClr val="FF6600"/>
                </a:solidFill>
                <a:latin typeface="Calibri" panose="020F0502020204030204" pitchFamily="34" charset="0"/>
              </a:rPr>
              <a:t> </a:t>
            </a:r>
          </a:p>
          <a:p>
            <a:pPr eaLnBrk="1" hangingPunct="1">
              <a:spcBef>
                <a:spcPct val="50000"/>
              </a:spcBef>
              <a:buFontTx/>
              <a:buNone/>
            </a:pPr>
            <a:r>
              <a:rPr lang="en-US" altLang="nl-NL" sz="2000" dirty="0" smtClean="0">
                <a:latin typeface="Calibri" panose="020F0502020204030204" pitchFamily="34" charset="0"/>
              </a:rPr>
              <a:t>Om de </a:t>
            </a:r>
            <a:r>
              <a:rPr lang="en-US" altLang="nl-NL" sz="2000" dirty="0" err="1" smtClean="0">
                <a:latin typeface="Calibri" panose="020F0502020204030204" pitchFamily="34" charset="0"/>
              </a:rPr>
              <a:t>mutageniciteit</a:t>
            </a:r>
            <a:r>
              <a:rPr lang="en-US" altLang="nl-NL" sz="2000" dirty="0" smtClean="0">
                <a:latin typeface="Calibri" panose="020F0502020204030204" pitchFamily="34" charset="0"/>
              </a:rPr>
              <a:t> te </a:t>
            </a:r>
            <a:r>
              <a:rPr lang="en-US" altLang="nl-NL" sz="2000" dirty="0" err="1" smtClean="0">
                <a:latin typeface="Calibri" panose="020F0502020204030204" pitchFamily="34" charset="0"/>
              </a:rPr>
              <a:t>testen</a:t>
            </a:r>
            <a:r>
              <a:rPr lang="en-US" altLang="nl-NL" sz="2000" dirty="0" smtClean="0">
                <a:latin typeface="Calibri" panose="020F0502020204030204" pitchFamily="34" charset="0"/>
              </a:rPr>
              <a:t> van </a:t>
            </a:r>
            <a:r>
              <a:rPr lang="en-US" altLang="nl-NL" sz="2000" dirty="0" err="1" smtClean="0">
                <a:latin typeface="Calibri" panose="020F0502020204030204" pitchFamily="34" charset="0"/>
              </a:rPr>
              <a:t>stoffen</a:t>
            </a:r>
            <a:r>
              <a:rPr lang="en-US" altLang="nl-NL" sz="2000" dirty="0" smtClean="0">
                <a:latin typeface="Calibri" panose="020F0502020204030204" pitchFamily="34" charset="0"/>
              </a:rPr>
              <a:t> </a:t>
            </a:r>
            <a:endParaRPr lang="nl-NL" altLang="nl-NL" sz="2000" dirty="0">
              <a:latin typeface="Calibri" panose="020F0502020204030204" pitchFamily="34" charset="0"/>
            </a:endParaRPr>
          </a:p>
        </p:txBody>
      </p:sp>
      <p:sp>
        <p:nvSpPr>
          <p:cNvPr id="5" name="Rechthoek 4"/>
          <p:cNvSpPr/>
          <p:nvPr/>
        </p:nvSpPr>
        <p:spPr>
          <a:xfrm>
            <a:off x="4855115" y="6407799"/>
            <a:ext cx="1498208" cy="246221"/>
          </a:xfrm>
          <a:prstGeom prst="rect">
            <a:avLst/>
          </a:prstGeom>
        </p:spPr>
        <p:txBody>
          <a:bodyPr wrap="square">
            <a:spAutoFit/>
          </a:bodyPr>
          <a:lstStyle/>
          <a:p>
            <a:r>
              <a:rPr lang="nl-NL" sz="1000" dirty="0" err="1" smtClean="0">
                <a:latin typeface="Calibri" panose="020F0502020204030204" pitchFamily="34" charset="0"/>
                <a:cs typeface="Calibri" panose="020F0502020204030204" pitchFamily="34" charset="0"/>
              </a:rPr>
              <a:t>CoG</a:t>
            </a:r>
            <a:r>
              <a:rPr lang="nl-NL" sz="1000" dirty="0" smtClean="0">
                <a:latin typeface="Calibri" panose="020F0502020204030204" pitchFamily="34" charset="0"/>
                <a:cs typeface="Calibri" panose="020F0502020204030204" pitchFamily="34" charset="0"/>
              </a:rPr>
              <a:t> </a:t>
            </a:r>
            <a:r>
              <a:rPr lang="nl-NL" sz="1000" dirty="0" err="1" smtClean="0">
                <a:latin typeface="Calibri" panose="020F0502020204030204" pitchFamily="34" charset="0"/>
                <a:cs typeface="Calibri" panose="020F0502020204030204" pitchFamily="34" charset="0"/>
              </a:rPr>
              <a:t>Fig</a:t>
            </a:r>
            <a:r>
              <a:rPr lang="nl-NL" sz="1000" dirty="0" smtClean="0">
                <a:latin typeface="Calibri" panose="020F0502020204030204" pitchFamily="34" charset="0"/>
                <a:cs typeface="Calibri" panose="020F0502020204030204" pitchFamily="34" charset="0"/>
              </a:rPr>
              <a:t> 15.17</a:t>
            </a:r>
            <a:endParaRPr lang="nl-NL" sz="1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0" y="6275388"/>
            <a:ext cx="185896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l-NL" sz="1100">
                <a:ea typeface="ヒラギノ角ゴ Pro W3" pitchFamily="1" charset="-128"/>
              </a:rPr>
              <a:t>Table 2.8 </a:t>
            </a:r>
            <a:r>
              <a:rPr lang="en-US" altLang="nl-NL" sz="1100" i="1">
                <a:ea typeface="ヒラギノ角ゴ Pro W3" pitchFamily="1" charset="-128"/>
              </a:rPr>
              <a:t> The Biology of Cancer</a:t>
            </a:r>
            <a:r>
              <a:rPr lang="en-US" altLang="nl-NL" sz="1100">
                <a:ea typeface="ヒラギノ角ゴ Pro W3" pitchFamily="1" charset="-128"/>
              </a:rPr>
              <a:t> (© Garland Science 2007)</a:t>
            </a:r>
          </a:p>
        </p:txBody>
      </p:sp>
      <p:pic>
        <p:nvPicPr>
          <p:cNvPr id="97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8" y="836613"/>
            <a:ext cx="9078912"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Object 2"/>
          <p:cNvGraphicFramePr>
            <a:graphicFrameLocks noChangeAspect="1"/>
          </p:cNvGraphicFramePr>
          <p:nvPr/>
        </p:nvGraphicFramePr>
        <p:xfrm>
          <a:off x="323850" y="404813"/>
          <a:ext cx="8569325" cy="5826125"/>
        </p:xfrm>
        <a:graphic>
          <a:graphicData uri="http://schemas.openxmlformats.org/presentationml/2006/ole">
            <mc:AlternateContent xmlns:mc="http://schemas.openxmlformats.org/markup-compatibility/2006">
              <mc:Choice xmlns:v="urn:schemas-microsoft-com:vml" Requires="v">
                <p:oleObj spid="_x0000_s100433" name="Photo Editor-foto" r:id="rId3" imgW="9764488" imgH="6638095" progId="MSPhotoEd.3">
                  <p:embed/>
                </p:oleObj>
              </mc:Choice>
              <mc:Fallback>
                <p:oleObj name="Photo Editor-foto" r:id="rId3" imgW="9764488" imgH="6638095"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04813"/>
                        <a:ext cx="8569325" cy="582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p:cNvGraphicFramePr>
            <a:graphicFrameLocks noChangeAspect="1"/>
          </p:cNvGraphicFramePr>
          <p:nvPr/>
        </p:nvGraphicFramePr>
        <p:xfrm>
          <a:off x="0" y="188913"/>
          <a:ext cx="9144000" cy="5751512"/>
        </p:xfrm>
        <a:graphic>
          <a:graphicData uri="http://schemas.openxmlformats.org/presentationml/2006/ole">
            <mc:AlternateContent xmlns:mc="http://schemas.openxmlformats.org/markup-compatibility/2006">
              <mc:Choice xmlns:v="urn:schemas-microsoft-com:vml" Requires="v">
                <p:oleObj spid="_x0000_s102487" name="Photo Editor-foto" r:id="rId4" imgW="20523810" imgH="12904762" progId="MSPhotoEd.3">
                  <p:embed/>
                </p:oleObj>
              </mc:Choice>
              <mc:Fallback>
                <p:oleObj name="Photo Editor-foto" r:id="rId4" imgW="20523810" imgH="12904762"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8913"/>
                        <a:ext cx="9144000"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3" name="Text Box 3"/>
          <p:cNvSpPr txBox="1">
            <a:spLocks noChangeArrowheads="1"/>
          </p:cNvSpPr>
          <p:nvPr/>
        </p:nvSpPr>
        <p:spPr bwMode="auto">
          <a:xfrm>
            <a:off x="323850" y="6162675"/>
            <a:ext cx="72771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nl-NL" sz="2000" b="1" dirty="0" smtClean="0">
                <a:solidFill>
                  <a:schemeClr val="accent2"/>
                </a:solidFill>
              </a:rPr>
              <a:t>Potential cancer-causing agents. Meat consumption. </a:t>
            </a:r>
            <a:endParaRPr lang="el-GR" altLang="nl-NL" sz="2000" b="1" dirty="0">
              <a:solidFill>
                <a:schemeClr val="accent2"/>
              </a:solidFill>
            </a:endParaRPr>
          </a:p>
        </p:txBody>
      </p:sp>
      <p:grpSp>
        <p:nvGrpSpPr>
          <p:cNvPr id="2" name="Group 7"/>
          <p:cNvGrpSpPr>
            <a:grpSpLocks/>
          </p:cNvGrpSpPr>
          <p:nvPr/>
        </p:nvGrpSpPr>
        <p:grpSpPr bwMode="auto">
          <a:xfrm>
            <a:off x="4600575" y="193301"/>
            <a:ext cx="4429125" cy="6296025"/>
            <a:chOff x="4600575" y="238125"/>
            <a:chExt cx="4429125" cy="6296025"/>
          </a:xfrm>
        </p:grpSpPr>
        <p:sp>
          <p:nvSpPr>
            <p:cNvPr id="6" name="Rectangle 5"/>
            <p:cNvSpPr/>
            <p:nvPr/>
          </p:nvSpPr>
          <p:spPr>
            <a:xfrm>
              <a:off x="4600575" y="238125"/>
              <a:ext cx="4429125" cy="570547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endParaRPr lang="nl-NL"/>
            </a:p>
          </p:txBody>
        </p:sp>
        <p:sp>
          <p:nvSpPr>
            <p:cNvPr id="7" name="Rectangle 6"/>
            <p:cNvSpPr/>
            <p:nvPr/>
          </p:nvSpPr>
          <p:spPr>
            <a:xfrm>
              <a:off x="7162800" y="6162675"/>
              <a:ext cx="1866900" cy="371475"/>
            </a:xfrm>
            <a:prstGeom prst="rect">
              <a:avLst/>
            </a:prstGeom>
            <a:ln/>
          </p:spPr>
          <p:style>
            <a:lnRef idx="2">
              <a:schemeClr val="accent3"/>
            </a:lnRef>
            <a:fillRef idx="1">
              <a:schemeClr val="lt1"/>
            </a:fillRef>
            <a:effectRef idx="0">
              <a:schemeClr val="accent3"/>
            </a:effectRef>
            <a:fontRef idx="minor">
              <a:schemeClr val="dk1"/>
            </a:fontRef>
          </p:style>
          <p:txBody>
            <a:bodyPr anchor="ctr"/>
            <a:lstStyle/>
            <a:p>
              <a:pPr algn="ctr" eaLnBrk="1" hangingPunct="1">
                <a:defRPr/>
              </a:pPr>
              <a:endParaRPr lang="nl-NL"/>
            </a:p>
          </p:txBody>
        </p:sp>
      </p:grpSp>
      <p:sp>
        <p:nvSpPr>
          <p:cNvPr id="4" name="Rechthoek 3"/>
          <p:cNvSpPr/>
          <p:nvPr/>
        </p:nvSpPr>
        <p:spPr>
          <a:xfrm>
            <a:off x="982476" y="5902407"/>
            <a:ext cx="2635624" cy="215444"/>
          </a:xfrm>
          <a:prstGeom prst="rect">
            <a:avLst/>
          </a:prstGeom>
        </p:spPr>
        <p:txBody>
          <a:bodyPr wrap="square">
            <a:spAutoFit/>
          </a:bodyPr>
          <a:lstStyle/>
          <a:p>
            <a:r>
              <a:rPr lang="nl-NL" sz="800" dirty="0"/>
              <a:t>Carroll, K.K. (1975), Cancer </a:t>
            </a:r>
            <a:r>
              <a:rPr lang="nl-NL" sz="800" dirty="0" err="1"/>
              <a:t>Res</a:t>
            </a:r>
            <a:r>
              <a:rPr lang="nl-NL" sz="800" dirty="0"/>
              <a:t> 35:3374-3383</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827088" y="1412875"/>
            <a:ext cx="7481887"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nl-NL" altLang="nl-NL" sz="3600" b="1" dirty="0">
                <a:solidFill>
                  <a:srgbClr val="FF6600"/>
                </a:solidFill>
                <a:latin typeface="Calibri" panose="020F0502020204030204" pitchFamily="34" charset="0"/>
                <a:cs typeface="Calibri" panose="020F0502020204030204" pitchFamily="34" charset="0"/>
              </a:rPr>
              <a:t>Vraag:</a:t>
            </a:r>
          </a:p>
          <a:p>
            <a:pPr algn="ctr" eaLnBrk="1" hangingPunct="1">
              <a:spcBef>
                <a:spcPct val="50000"/>
              </a:spcBef>
            </a:pPr>
            <a:r>
              <a:rPr lang="nl-NL" altLang="nl-NL" sz="3600" b="1" dirty="0">
                <a:latin typeface="Calibri" panose="020F0502020204030204" pitchFamily="34" charset="0"/>
                <a:cs typeface="Calibri" panose="020F0502020204030204" pitchFamily="34" charset="0"/>
              </a:rPr>
              <a:t>Hebben kankercellen altijd een afwijking op DNA-niveau? </a:t>
            </a:r>
          </a:p>
          <a:p>
            <a:pPr algn="ctr" eaLnBrk="1" hangingPunct="1">
              <a:spcBef>
                <a:spcPct val="50000"/>
              </a:spcBef>
            </a:pPr>
            <a:endParaRPr lang="nl-NL" altLang="nl-NL" sz="3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701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p:cNvGraphicFramePr>
            <a:graphicFrameLocks noChangeAspect="1"/>
          </p:cNvGraphicFramePr>
          <p:nvPr>
            <p:extLst>
              <p:ext uri="{D42A27DB-BD31-4B8C-83A1-F6EECF244321}">
                <p14:modId xmlns:p14="http://schemas.microsoft.com/office/powerpoint/2010/main" val="1772562955"/>
              </p:ext>
            </p:extLst>
          </p:nvPr>
        </p:nvGraphicFramePr>
        <p:xfrm>
          <a:off x="123823" y="476934"/>
          <a:ext cx="8743085" cy="5499339"/>
        </p:xfrm>
        <a:graphic>
          <a:graphicData uri="http://schemas.openxmlformats.org/presentationml/2006/ole">
            <mc:AlternateContent xmlns:mc="http://schemas.openxmlformats.org/markup-compatibility/2006">
              <mc:Choice xmlns:v="urn:schemas-microsoft-com:vml" Requires="v">
                <p:oleObj spid="_x0000_s117818" name="Photo Editor-foto" r:id="rId4" imgW="20523810" imgH="12904762" progId="MSPhotoEd.3">
                  <p:embed/>
                </p:oleObj>
              </mc:Choice>
              <mc:Fallback>
                <p:oleObj name="Photo Editor-foto" r:id="rId4" imgW="20523810" imgH="12904762" progId="MSPhotoEd.3">
                  <p:embed/>
                  <p:pic>
                    <p:nvPicPr>
                      <p:cNvPr id="1024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3" y="476934"/>
                        <a:ext cx="8743085" cy="5499339"/>
                      </a:xfrm>
                      <a:prstGeom prst="rect">
                        <a:avLst/>
                      </a:prstGeom>
                      <a:noFill/>
                      <a:ln>
                        <a:noFill/>
                      </a:ln>
                      <a:extLst/>
                    </p:spPr>
                  </p:pic>
                </p:oleObj>
              </mc:Fallback>
            </mc:AlternateContent>
          </a:graphicData>
        </a:graphic>
      </p:graphicFrame>
      <p:sp>
        <p:nvSpPr>
          <p:cNvPr id="102403" name="Text Box 3"/>
          <p:cNvSpPr txBox="1">
            <a:spLocks noChangeArrowheads="1"/>
          </p:cNvSpPr>
          <p:nvPr/>
        </p:nvSpPr>
        <p:spPr bwMode="auto">
          <a:xfrm>
            <a:off x="123824" y="88038"/>
            <a:ext cx="8896351"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nl-NL" sz="2000" b="1" dirty="0" smtClean="0">
                <a:solidFill>
                  <a:schemeClr val="accent2"/>
                </a:solidFill>
              </a:rPr>
              <a:t>Potential cancer-causing agents. Meat consumption and smoking. </a:t>
            </a:r>
            <a:endParaRPr lang="el-GR" altLang="nl-NL" sz="2000" b="1" dirty="0">
              <a:solidFill>
                <a:schemeClr val="accent2"/>
              </a:solidFill>
            </a:endParaRPr>
          </a:p>
        </p:txBody>
      </p:sp>
      <p:sp>
        <p:nvSpPr>
          <p:cNvPr id="4" name="Rechthoek 3"/>
          <p:cNvSpPr/>
          <p:nvPr/>
        </p:nvSpPr>
        <p:spPr>
          <a:xfrm>
            <a:off x="824753" y="769262"/>
            <a:ext cx="2635624" cy="215444"/>
          </a:xfrm>
          <a:prstGeom prst="rect">
            <a:avLst/>
          </a:prstGeom>
        </p:spPr>
        <p:txBody>
          <a:bodyPr wrap="square">
            <a:spAutoFit/>
          </a:bodyPr>
          <a:lstStyle/>
          <a:p>
            <a:r>
              <a:rPr lang="nl-NL" sz="800" dirty="0"/>
              <a:t>Carroll, K.K. (1975), Cancer </a:t>
            </a:r>
            <a:r>
              <a:rPr lang="nl-NL" sz="800" dirty="0" err="1"/>
              <a:t>Res</a:t>
            </a:r>
            <a:r>
              <a:rPr lang="nl-NL" sz="800" dirty="0"/>
              <a:t> 35:3374-3383</a:t>
            </a:r>
          </a:p>
        </p:txBody>
      </p:sp>
      <p:sp>
        <p:nvSpPr>
          <p:cNvPr id="3" name="Rechthoek 2"/>
          <p:cNvSpPr/>
          <p:nvPr/>
        </p:nvSpPr>
        <p:spPr>
          <a:xfrm>
            <a:off x="279337" y="5744779"/>
            <a:ext cx="8670698" cy="863839"/>
          </a:xfrm>
          <a:prstGeom prst="rect">
            <a:avLst/>
          </a:prstGeom>
          <a:solidFill>
            <a:schemeClr val="bg1"/>
          </a:solidFill>
          <a:ln w="19050">
            <a:solidFill>
              <a:srgbClr val="FF0000"/>
            </a:solidFill>
          </a:ln>
        </p:spPr>
        <p:txBody>
          <a:bodyPr wrap="square">
            <a:spAutoFit/>
          </a:bodyPr>
          <a:lstStyle/>
          <a:p>
            <a:pPr marL="342900" indent="-342900" algn="ctr">
              <a:buFont typeface="Wingdings" panose="05000000000000000000" pitchFamily="2" charset="2"/>
              <a:buChar char="à"/>
            </a:pPr>
            <a:r>
              <a:rPr lang="nl-NL" sz="2400" b="1" dirty="0" smtClean="0">
                <a:solidFill>
                  <a:srgbClr val="FF0000"/>
                </a:solidFill>
                <a:latin typeface="Calibri" panose="020F0502020204030204" pitchFamily="34" charset="0"/>
                <a:cs typeface="Calibri" panose="020F0502020204030204" pitchFamily="34" charset="0"/>
              </a:rPr>
              <a:t>Wees altijd voorzichtig </a:t>
            </a:r>
            <a:r>
              <a:rPr lang="nl-NL" sz="2400" b="1" dirty="0">
                <a:solidFill>
                  <a:srgbClr val="FF0000"/>
                </a:solidFill>
                <a:latin typeface="Calibri" panose="020F0502020204030204" pitchFamily="34" charset="0"/>
                <a:cs typeface="Calibri" panose="020F0502020204030204" pitchFamily="34" charset="0"/>
              </a:rPr>
              <a:t>met conclusies trekken uit data. </a:t>
            </a:r>
            <a:endParaRPr lang="nl-NL" sz="2400" b="1" dirty="0" smtClean="0">
              <a:solidFill>
                <a:srgbClr val="FF0000"/>
              </a:solidFill>
              <a:latin typeface="Calibri" panose="020F0502020204030204" pitchFamily="34" charset="0"/>
              <a:cs typeface="Calibri" panose="020F0502020204030204" pitchFamily="34" charset="0"/>
            </a:endParaRPr>
          </a:p>
          <a:p>
            <a:pPr algn="ctr"/>
            <a:r>
              <a:rPr lang="nl-NL" sz="2400" b="1" dirty="0" smtClean="0">
                <a:solidFill>
                  <a:srgbClr val="FF0000"/>
                </a:solidFill>
                <a:latin typeface="Calibri" panose="020F0502020204030204" pitchFamily="34" charset="0"/>
                <a:cs typeface="Calibri" panose="020F0502020204030204" pitchFamily="34" charset="0"/>
              </a:rPr>
              <a:t>Wat </a:t>
            </a:r>
            <a:r>
              <a:rPr lang="nl-NL" sz="2400" b="1" dirty="0">
                <a:solidFill>
                  <a:srgbClr val="FF0000"/>
                </a:solidFill>
                <a:latin typeface="Calibri" panose="020F0502020204030204" pitchFamily="34" charset="0"/>
                <a:cs typeface="Calibri" panose="020F0502020204030204" pitchFamily="34" charset="0"/>
              </a:rPr>
              <a:t>voor data is het </a:t>
            </a:r>
            <a:r>
              <a:rPr lang="nl-NL" sz="2400" b="1" dirty="0" smtClean="0">
                <a:solidFill>
                  <a:srgbClr val="FF0000"/>
                </a:solidFill>
                <a:latin typeface="Calibri" panose="020F0502020204030204" pitchFamily="34" charset="0"/>
                <a:cs typeface="Calibri" panose="020F0502020204030204" pitchFamily="34" charset="0"/>
              </a:rPr>
              <a:t>precies? Blijven nadenken!</a:t>
            </a:r>
            <a:endParaRPr lang="nl-NL" sz="24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024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066800" y="1219200"/>
            <a:ext cx="71628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nl-NL" altLang="nl-NL" sz="3600" b="1" dirty="0" smtClean="0">
                <a:solidFill>
                  <a:srgbClr val="FF6600"/>
                </a:solidFill>
                <a:latin typeface="Calibri" panose="020F0502020204030204" pitchFamily="34" charset="0"/>
                <a:cs typeface="Calibri" panose="020F0502020204030204" pitchFamily="34" charset="0"/>
              </a:rPr>
              <a:t>Toekomst / Discussie</a:t>
            </a:r>
            <a:endParaRPr lang="nl-NL" altLang="nl-NL" sz="3600" b="1" dirty="0">
              <a:solidFill>
                <a:srgbClr val="FF6600"/>
              </a:solidFill>
              <a:latin typeface="Calibri" panose="020F0502020204030204" pitchFamily="34" charset="0"/>
              <a:cs typeface="Calibri" panose="020F0502020204030204" pitchFamily="34" charset="0"/>
            </a:endParaRPr>
          </a:p>
          <a:p>
            <a:pPr eaLnBrk="1" hangingPunct="1">
              <a:spcBef>
                <a:spcPct val="50000"/>
              </a:spcBef>
              <a:buFontTx/>
              <a:buNone/>
            </a:pPr>
            <a:endParaRPr lang="nl-NL" altLang="nl-NL" sz="1200" b="1" dirty="0">
              <a:solidFill>
                <a:schemeClr val="accent2"/>
              </a:solidFill>
              <a:latin typeface="Calibri" panose="020F0502020204030204" pitchFamily="34" charset="0"/>
              <a:cs typeface="Calibri" panose="020F0502020204030204" pitchFamily="34" charset="0"/>
            </a:endParaRPr>
          </a:p>
          <a:p>
            <a:pPr eaLnBrk="1" hangingPunct="1">
              <a:spcBef>
                <a:spcPct val="50000"/>
              </a:spcBef>
              <a:buFontTx/>
              <a:buNone/>
            </a:pPr>
            <a:r>
              <a:rPr lang="nl-NL" altLang="nl-NL" sz="3600" dirty="0">
                <a:latin typeface="Calibri" panose="020F0502020204030204" pitchFamily="34" charset="0"/>
                <a:cs typeface="Calibri" panose="020F0502020204030204" pitchFamily="34" charset="0"/>
              </a:rPr>
              <a:t>Hoe ziet de kankertherapie </a:t>
            </a:r>
            <a:r>
              <a:rPr lang="nl-NL" altLang="nl-NL" sz="3600" dirty="0" smtClean="0">
                <a:latin typeface="Calibri" panose="020F0502020204030204" pitchFamily="34" charset="0"/>
                <a:cs typeface="Calibri" panose="020F0502020204030204" pitchFamily="34" charset="0"/>
              </a:rPr>
              <a:t>nu en in </a:t>
            </a:r>
            <a:r>
              <a:rPr lang="nl-NL" altLang="nl-NL" sz="3600" dirty="0">
                <a:latin typeface="Calibri" panose="020F0502020204030204" pitchFamily="34" charset="0"/>
                <a:cs typeface="Calibri" panose="020F0502020204030204" pitchFamily="34" charset="0"/>
              </a:rPr>
              <a:t>de toekomst er uit?</a:t>
            </a:r>
            <a:endParaRPr lang="en-GB" altLang="nl-NL" sz="36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1014730" y="236855"/>
            <a:ext cx="69453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nl-NL" sz="3600" b="1" dirty="0" err="1" smtClean="0">
                <a:solidFill>
                  <a:srgbClr val="FF6600"/>
                </a:solidFill>
                <a:latin typeface="Calibri" panose="020F0502020204030204" pitchFamily="34" charset="0"/>
              </a:rPr>
              <a:t>Therapie</a:t>
            </a:r>
            <a:endParaRPr lang="en-US" altLang="nl-NL" sz="3600" b="1" dirty="0">
              <a:solidFill>
                <a:srgbClr val="FF6600"/>
              </a:solidFill>
              <a:latin typeface="Calibri" panose="020F0502020204030204" pitchFamily="34" charset="0"/>
            </a:endParaRPr>
          </a:p>
          <a:p>
            <a:pPr algn="ctr" eaLnBrk="1" hangingPunct="1">
              <a:spcBef>
                <a:spcPct val="50000"/>
              </a:spcBef>
              <a:buFontTx/>
              <a:buNone/>
            </a:pPr>
            <a:r>
              <a:rPr lang="en-US" altLang="nl-NL" dirty="0" err="1">
                <a:latin typeface="Calibri" panose="020F0502020204030204" pitchFamily="34" charset="0"/>
              </a:rPr>
              <a:t>Chemotherapie</a:t>
            </a:r>
            <a:endParaRPr lang="en-US" altLang="nl-NL" dirty="0">
              <a:latin typeface="Calibri" panose="020F0502020204030204" pitchFamily="34" charset="0"/>
            </a:endParaRPr>
          </a:p>
          <a:p>
            <a:pPr algn="ctr" eaLnBrk="1" hangingPunct="1">
              <a:spcBef>
                <a:spcPct val="50000"/>
              </a:spcBef>
              <a:buFontTx/>
              <a:buNone/>
            </a:pPr>
            <a:r>
              <a:rPr lang="en-US" altLang="nl-NL" dirty="0" err="1">
                <a:latin typeface="Calibri" panose="020F0502020204030204" pitchFamily="34" charset="0"/>
              </a:rPr>
              <a:t>Bestralen</a:t>
            </a:r>
            <a:endParaRPr lang="en-US" altLang="nl-NL" dirty="0">
              <a:latin typeface="Calibri" panose="020F0502020204030204" pitchFamily="34" charset="0"/>
            </a:endParaRPr>
          </a:p>
          <a:p>
            <a:pPr algn="ctr" eaLnBrk="1" hangingPunct="1">
              <a:spcBef>
                <a:spcPct val="50000"/>
              </a:spcBef>
              <a:buFontTx/>
              <a:buNone/>
            </a:pPr>
            <a:endParaRPr lang="en-US" altLang="nl-NL" sz="3600" b="1" dirty="0">
              <a:latin typeface="Calibri" panose="020F0502020204030204" pitchFamily="34" charset="0"/>
            </a:endParaRPr>
          </a:p>
          <a:p>
            <a:pPr algn="ctr" eaLnBrk="1" hangingPunct="1">
              <a:spcBef>
                <a:spcPct val="50000"/>
              </a:spcBef>
              <a:buFontTx/>
              <a:buNone/>
            </a:pPr>
            <a:r>
              <a:rPr lang="en-US" altLang="nl-NL" sz="3600" b="1" dirty="0" smtClean="0">
                <a:solidFill>
                  <a:srgbClr val="FF6600"/>
                </a:solidFill>
                <a:latin typeface="Calibri" panose="020F0502020204030204" pitchFamily="34" charset="0"/>
              </a:rPr>
              <a:t>Meer </a:t>
            </a:r>
            <a:r>
              <a:rPr lang="en-US" altLang="nl-NL" sz="3600" b="1" dirty="0" err="1" smtClean="0">
                <a:solidFill>
                  <a:srgbClr val="FF6600"/>
                </a:solidFill>
                <a:latin typeface="Calibri" panose="020F0502020204030204" pitchFamily="34" charset="0"/>
              </a:rPr>
              <a:t>specifieke</a:t>
            </a:r>
            <a:r>
              <a:rPr lang="en-US" altLang="nl-NL" sz="3600" b="1" dirty="0" smtClean="0">
                <a:solidFill>
                  <a:srgbClr val="FF6600"/>
                </a:solidFill>
                <a:latin typeface="Calibri" panose="020F0502020204030204" pitchFamily="34" charset="0"/>
              </a:rPr>
              <a:t> </a:t>
            </a:r>
            <a:r>
              <a:rPr lang="en-US" altLang="nl-NL" sz="3600" b="1" dirty="0" err="1">
                <a:solidFill>
                  <a:srgbClr val="FF6600"/>
                </a:solidFill>
                <a:latin typeface="Calibri" panose="020F0502020204030204" pitchFamily="34" charset="0"/>
              </a:rPr>
              <a:t>therapie</a:t>
            </a:r>
            <a:endParaRPr lang="en-US" altLang="nl-NL" sz="3600" b="1" dirty="0">
              <a:solidFill>
                <a:srgbClr val="FF6600"/>
              </a:solidFill>
              <a:latin typeface="Calibri" panose="020F0502020204030204" pitchFamily="34" charset="0"/>
            </a:endParaRPr>
          </a:p>
          <a:p>
            <a:pPr algn="ctr" eaLnBrk="1" hangingPunct="1">
              <a:spcBef>
                <a:spcPct val="50000"/>
              </a:spcBef>
              <a:buFontTx/>
              <a:buNone/>
            </a:pPr>
            <a:r>
              <a:rPr lang="en-US" altLang="nl-NL" dirty="0" err="1" smtClean="0">
                <a:latin typeface="Calibri" panose="020F0502020204030204" pitchFamily="34" charset="0"/>
              </a:rPr>
              <a:t>Specifiekere</a:t>
            </a:r>
            <a:r>
              <a:rPr lang="en-US" altLang="nl-NL" dirty="0" smtClean="0">
                <a:latin typeface="Calibri" panose="020F0502020204030204" pitchFamily="34" charset="0"/>
              </a:rPr>
              <a:t> </a:t>
            </a:r>
            <a:r>
              <a:rPr lang="en-US" altLang="nl-NL" dirty="0" err="1">
                <a:latin typeface="Calibri" panose="020F0502020204030204" pitchFamily="34" charset="0"/>
              </a:rPr>
              <a:t>Chemicaliën</a:t>
            </a:r>
            <a:endParaRPr lang="en-US" altLang="nl-NL" dirty="0">
              <a:latin typeface="Calibri" panose="020F0502020204030204" pitchFamily="34" charset="0"/>
            </a:endParaRPr>
          </a:p>
          <a:p>
            <a:pPr algn="ctr" eaLnBrk="1" hangingPunct="1">
              <a:spcBef>
                <a:spcPct val="50000"/>
              </a:spcBef>
              <a:buFontTx/>
              <a:buNone/>
            </a:pPr>
            <a:r>
              <a:rPr lang="en-US" altLang="nl-NL" dirty="0" smtClean="0">
                <a:latin typeface="Calibri" panose="020F0502020204030204" pitchFamily="34" charset="0"/>
              </a:rPr>
              <a:t>RNAi</a:t>
            </a:r>
          </a:p>
          <a:p>
            <a:pPr algn="ctr" eaLnBrk="1" hangingPunct="1">
              <a:spcBef>
                <a:spcPct val="50000"/>
              </a:spcBef>
              <a:buFontTx/>
              <a:buNone/>
            </a:pPr>
            <a:r>
              <a:rPr lang="en-US" altLang="nl-NL" dirty="0" err="1" smtClean="0">
                <a:latin typeface="Calibri" panose="020F0502020204030204" pitchFamily="34" charset="0"/>
              </a:rPr>
              <a:t>Individuele</a:t>
            </a:r>
            <a:r>
              <a:rPr lang="en-US" altLang="nl-NL" dirty="0" smtClean="0">
                <a:latin typeface="Calibri" panose="020F0502020204030204" pitchFamily="34" charset="0"/>
              </a:rPr>
              <a:t> </a:t>
            </a:r>
            <a:r>
              <a:rPr lang="en-US" altLang="nl-NL" dirty="0" err="1" smtClean="0">
                <a:latin typeface="Calibri" panose="020F0502020204030204" pitchFamily="34" charset="0"/>
              </a:rPr>
              <a:t>trajecten</a:t>
            </a:r>
            <a:r>
              <a:rPr lang="en-US" altLang="nl-NL" dirty="0" smtClean="0">
                <a:latin typeface="Calibri" panose="020F0502020204030204" pitchFamily="34" charset="0"/>
              </a:rPr>
              <a:t> </a:t>
            </a:r>
            <a:r>
              <a:rPr lang="en-US" altLang="nl-NL" dirty="0" err="1" smtClean="0">
                <a:latin typeface="Calibri" panose="020F0502020204030204" pitchFamily="34" charset="0"/>
              </a:rPr>
              <a:t>en</a:t>
            </a:r>
            <a:r>
              <a:rPr lang="en-US" altLang="nl-NL" dirty="0" smtClean="0">
                <a:latin typeface="Calibri" panose="020F0502020204030204" pitchFamily="34" charset="0"/>
              </a:rPr>
              <a:t> </a:t>
            </a:r>
            <a:r>
              <a:rPr lang="en-US" altLang="nl-NL" dirty="0" err="1" smtClean="0">
                <a:latin typeface="Calibri" panose="020F0502020204030204" pitchFamily="34" charset="0"/>
              </a:rPr>
              <a:t>combinaties</a:t>
            </a:r>
            <a:endParaRPr lang="nl-NL" altLang="nl-NL"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376518" y="1096362"/>
            <a:ext cx="8175812" cy="5167297"/>
          </a:xfrm>
          <a:prstGeom prst="rect">
            <a:avLst/>
          </a:prstGeom>
        </p:spPr>
      </p:pic>
      <p:sp>
        <p:nvSpPr>
          <p:cNvPr id="3" name="Rechthoek 2"/>
          <p:cNvSpPr/>
          <p:nvPr/>
        </p:nvSpPr>
        <p:spPr>
          <a:xfrm>
            <a:off x="519953" y="6382889"/>
            <a:ext cx="4572000" cy="215444"/>
          </a:xfrm>
          <a:prstGeom prst="rect">
            <a:avLst/>
          </a:prstGeom>
        </p:spPr>
        <p:txBody>
          <a:bodyPr>
            <a:spAutoFit/>
          </a:bodyPr>
          <a:lstStyle/>
          <a:p>
            <a:r>
              <a:rPr lang="nl-NL" sz="800" dirty="0"/>
              <a:t>https://www.ous-research.no/home/kgjebsen/About%20the%20centre/11558</a:t>
            </a:r>
          </a:p>
        </p:txBody>
      </p:sp>
      <p:sp>
        <p:nvSpPr>
          <p:cNvPr id="4" name="Rechthoek 3"/>
          <p:cNvSpPr/>
          <p:nvPr/>
        </p:nvSpPr>
        <p:spPr>
          <a:xfrm>
            <a:off x="1079148" y="89191"/>
            <a:ext cx="6316733" cy="646331"/>
          </a:xfrm>
          <a:prstGeom prst="rect">
            <a:avLst/>
          </a:prstGeom>
        </p:spPr>
        <p:txBody>
          <a:bodyPr wrap="square">
            <a:spAutoFit/>
          </a:bodyPr>
          <a:lstStyle/>
          <a:p>
            <a:pPr lvl="0" algn="ctr" eaLnBrk="1" hangingPunct="1">
              <a:spcBef>
                <a:spcPct val="50000"/>
              </a:spcBef>
            </a:pPr>
            <a:r>
              <a:rPr lang="en-US" altLang="nl-NL" sz="3600" b="1" dirty="0" err="1" smtClean="0">
                <a:solidFill>
                  <a:srgbClr val="FF6600"/>
                </a:solidFill>
                <a:latin typeface="Calibri" panose="020F0502020204030204" pitchFamily="34" charset="0"/>
              </a:rPr>
              <a:t>Therapie</a:t>
            </a:r>
            <a:r>
              <a:rPr lang="en-US" altLang="nl-NL" sz="3600" b="1" dirty="0" smtClean="0">
                <a:solidFill>
                  <a:srgbClr val="FF6600"/>
                </a:solidFill>
                <a:latin typeface="Calibri" panose="020F0502020204030204" pitchFamily="34" charset="0"/>
              </a:rPr>
              <a:t> - </a:t>
            </a:r>
            <a:r>
              <a:rPr lang="en-US" altLang="nl-NL" sz="3600" b="1" dirty="0" err="1" smtClean="0">
                <a:solidFill>
                  <a:srgbClr val="FF6600"/>
                </a:solidFill>
                <a:latin typeface="Calibri" panose="020F0502020204030204" pitchFamily="34" charset="0"/>
              </a:rPr>
              <a:t>persoonlijk</a:t>
            </a:r>
            <a:endParaRPr lang="en-US" altLang="nl-NL" sz="36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stretch>
            <a:fillRect/>
          </a:stretch>
        </p:blipFill>
        <p:spPr>
          <a:xfrm>
            <a:off x="596006" y="997110"/>
            <a:ext cx="7756535" cy="5085589"/>
          </a:xfrm>
          <a:prstGeom prst="rect">
            <a:avLst/>
          </a:prstGeom>
        </p:spPr>
      </p:pic>
      <p:sp>
        <p:nvSpPr>
          <p:cNvPr id="3" name="Rechthoek 2"/>
          <p:cNvSpPr/>
          <p:nvPr/>
        </p:nvSpPr>
        <p:spPr>
          <a:xfrm>
            <a:off x="2873044" y="6339203"/>
            <a:ext cx="4572000" cy="215444"/>
          </a:xfrm>
          <a:prstGeom prst="rect">
            <a:avLst/>
          </a:prstGeom>
        </p:spPr>
        <p:txBody>
          <a:bodyPr>
            <a:spAutoFit/>
          </a:bodyPr>
          <a:lstStyle/>
          <a:p>
            <a:r>
              <a:rPr lang="nl-NL" sz="800" dirty="0"/>
              <a:t>https://www.nature.com/tpj/journal/vaop/ncurrent/abs/tpj201153a.html</a:t>
            </a:r>
          </a:p>
        </p:txBody>
      </p:sp>
      <p:sp>
        <p:nvSpPr>
          <p:cNvPr id="4" name="Tekstvak 3"/>
          <p:cNvSpPr txBox="1"/>
          <p:nvPr/>
        </p:nvSpPr>
        <p:spPr>
          <a:xfrm>
            <a:off x="4093699" y="3017520"/>
            <a:ext cx="661181" cy="461665"/>
          </a:xfrm>
          <a:prstGeom prst="rect">
            <a:avLst/>
          </a:prstGeom>
          <a:noFill/>
        </p:spPr>
        <p:txBody>
          <a:bodyPr wrap="square" rtlCol="0">
            <a:spAutoFit/>
          </a:bodyPr>
          <a:lstStyle/>
          <a:p>
            <a:r>
              <a:rPr lang="nl-NL" sz="2400" dirty="0" smtClean="0">
                <a:latin typeface="Calibri" panose="020F0502020204030204" pitchFamily="34" charset="0"/>
                <a:cs typeface="Calibri" panose="020F0502020204030204" pitchFamily="34" charset="0"/>
              </a:rPr>
              <a:t>o.a.</a:t>
            </a:r>
            <a:endParaRPr lang="nl-NL" sz="2400" dirty="0">
              <a:latin typeface="Calibri" panose="020F0502020204030204" pitchFamily="34" charset="0"/>
              <a:cs typeface="Calibri" panose="020F0502020204030204" pitchFamily="34" charset="0"/>
            </a:endParaRPr>
          </a:p>
        </p:txBody>
      </p:sp>
      <p:sp>
        <p:nvSpPr>
          <p:cNvPr id="5" name="Rechthoek 4"/>
          <p:cNvSpPr/>
          <p:nvPr/>
        </p:nvSpPr>
        <p:spPr>
          <a:xfrm>
            <a:off x="1212791" y="90840"/>
            <a:ext cx="6316733" cy="646331"/>
          </a:xfrm>
          <a:prstGeom prst="rect">
            <a:avLst/>
          </a:prstGeom>
        </p:spPr>
        <p:txBody>
          <a:bodyPr wrap="square">
            <a:spAutoFit/>
          </a:bodyPr>
          <a:lstStyle/>
          <a:p>
            <a:pPr lvl="0" algn="ctr" eaLnBrk="1" hangingPunct="1">
              <a:spcBef>
                <a:spcPct val="50000"/>
              </a:spcBef>
            </a:pPr>
            <a:r>
              <a:rPr lang="en-US" altLang="nl-NL" sz="3600" b="1" dirty="0" err="1" smtClean="0">
                <a:solidFill>
                  <a:srgbClr val="FF6600"/>
                </a:solidFill>
                <a:latin typeface="Calibri" panose="020F0502020204030204" pitchFamily="34" charset="0"/>
              </a:rPr>
              <a:t>Therapie</a:t>
            </a:r>
            <a:r>
              <a:rPr lang="en-US" altLang="nl-NL" sz="3600" b="1" dirty="0" smtClean="0">
                <a:solidFill>
                  <a:srgbClr val="FF6600"/>
                </a:solidFill>
                <a:latin typeface="Calibri" panose="020F0502020204030204" pitchFamily="34" charset="0"/>
              </a:rPr>
              <a:t> - </a:t>
            </a:r>
            <a:r>
              <a:rPr lang="en-US" altLang="nl-NL" sz="3600" b="1" dirty="0" err="1" smtClean="0">
                <a:solidFill>
                  <a:srgbClr val="FF6600"/>
                </a:solidFill>
                <a:latin typeface="Calibri" panose="020F0502020204030204" pitchFamily="34" charset="0"/>
              </a:rPr>
              <a:t>persoonlijk</a:t>
            </a:r>
            <a:endParaRPr lang="en-US" altLang="nl-NL" sz="3600" b="1" dirty="0">
              <a:solidFill>
                <a:srgbClr val="FF6600"/>
              </a:solidFill>
              <a:latin typeface="Calibri" panose="020F0502020204030204" pitchFamily="34" charset="0"/>
            </a:endParaRPr>
          </a:p>
        </p:txBody>
      </p:sp>
    </p:spTree>
    <p:extLst>
      <p:ext uri="{BB962C8B-B14F-4D97-AF65-F5344CB8AC3E}">
        <p14:creationId xmlns:p14="http://schemas.microsoft.com/office/powerpoint/2010/main" val="2159476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stretch>
            <a:fillRect/>
          </a:stretch>
        </p:blipFill>
        <p:spPr>
          <a:xfrm>
            <a:off x="557539" y="735540"/>
            <a:ext cx="8018106" cy="6013579"/>
          </a:xfrm>
          <a:prstGeom prst="rect">
            <a:avLst/>
          </a:prstGeom>
        </p:spPr>
      </p:pic>
      <p:sp>
        <p:nvSpPr>
          <p:cNvPr id="3" name="Rechthoek 2"/>
          <p:cNvSpPr/>
          <p:nvPr/>
        </p:nvSpPr>
        <p:spPr>
          <a:xfrm>
            <a:off x="2002637" y="135374"/>
            <a:ext cx="4632294" cy="523220"/>
          </a:xfrm>
          <a:prstGeom prst="rect">
            <a:avLst/>
          </a:prstGeom>
        </p:spPr>
        <p:txBody>
          <a:bodyPr wrap="none">
            <a:spAutoFit/>
          </a:bodyPr>
          <a:lstStyle/>
          <a:p>
            <a:pPr algn="ctr" eaLnBrk="1" hangingPunct="1">
              <a:spcBef>
                <a:spcPct val="50000"/>
              </a:spcBef>
              <a:buFontTx/>
              <a:buNone/>
            </a:pPr>
            <a:r>
              <a:rPr lang="en-US" altLang="nl-NL" sz="2800" b="1" dirty="0" err="1" smtClean="0">
                <a:solidFill>
                  <a:srgbClr val="FF6600"/>
                </a:solidFill>
                <a:latin typeface="Calibri" panose="020F0502020204030204" pitchFamily="34" charset="0"/>
              </a:rPr>
              <a:t>Voorbeeld</a:t>
            </a:r>
            <a:r>
              <a:rPr lang="en-US" altLang="nl-NL" sz="2800" b="1" dirty="0" smtClean="0">
                <a:solidFill>
                  <a:srgbClr val="FF6600"/>
                </a:solidFill>
                <a:latin typeface="Calibri" panose="020F0502020204030204" pitchFamily="34" charset="0"/>
              </a:rPr>
              <a:t> </a:t>
            </a:r>
            <a:r>
              <a:rPr lang="en-US" altLang="nl-NL" sz="2800" b="1" dirty="0" err="1" smtClean="0">
                <a:solidFill>
                  <a:srgbClr val="FF6600"/>
                </a:solidFill>
                <a:latin typeface="Calibri" panose="020F0502020204030204" pitchFamily="34" charset="0"/>
              </a:rPr>
              <a:t>specifieke</a:t>
            </a:r>
            <a:r>
              <a:rPr lang="en-US" altLang="nl-NL" sz="2800" b="1" dirty="0" smtClean="0">
                <a:solidFill>
                  <a:srgbClr val="FF6600"/>
                </a:solidFill>
                <a:latin typeface="Calibri" panose="020F0502020204030204" pitchFamily="34" charset="0"/>
              </a:rPr>
              <a:t> </a:t>
            </a:r>
            <a:r>
              <a:rPr lang="en-US" altLang="nl-NL" sz="2800" b="1" dirty="0" err="1" smtClean="0">
                <a:solidFill>
                  <a:srgbClr val="FF6600"/>
                </a:solidFill>
                <a:latin typeface="Calibri" panose="020F0502020204030204" pitchFamily="34" charset="0"/>
              </a:rPr>
              <a:t>therapie</a:t>
            </a:r>
            <a:endParaRPr lang="en-US" altLang="nl-NL" sz="2800" b="1" dirty="0">
              <a:solidFill>
                <a:srgbClr val="FF6600"/>
              </a:solidFill>
              <a:latin typeface="Calibri" panose="020F0502020204030204" pitchFamily="34" charset="0"/>
            </a:endParaRPr>
          </a:p>
        </p:txBody>
      </p:sp>
      <p:sp>
        <p:nvSpPr>
          <p:cNvPr id="4" name="Tekstvak 3"/>
          <p:cNvSpPr txBox="1"/>
          <p:nvPr/>
        </p:nvSpPr>
        <p:spPr>
          <a:xfrm>
            <a:off x="4749209" y="5096540"/>
            <a:ext cx="3530010" cy="923330"/>
          </a:xfrm>
          <a:prstGeom prst="rect">
            <a:avLst/>
          </a:prstGeom>
          <a:noFill/>
          <a:ln w="28575">
            <a:solidFill>
              <a:srgbClr val="FF0000"/>
            </a:solidFill>
          </a:ln>
        </p:spPr>
        <p:txBody>
          <a:bodyPr wrap="square" rtlCol="0">
            <a:spAutoFit/>
          </a:bodyPr>
          <a:lstStyle/>
          <a:p>
            <a:r>
              <a:rPr lang="nl-NL" i="1" dirty="0" smtClean="0">
                <a:solidFill>
                  <a:srgbClr val="FF0000"/>
                </a:solidFill>
              </a:rPr>
              <a:t>Alert blijven, want cellen kunnen resistent raken voor een behandeling</a:t>
            </a:r>
            <a:endParaRPr lang="nl-NL" i="1" dirty="0">
              <a:solidFill>
                <a:srgbClr val="FF0000"/>
              </a:solidFill>
            </a:endParaRPr>
          </a:p>
        </p:txBody>
      </p:sp>
    </p:spTree>
    <p:extLst>
      <p:ext uri="{BB962C8B-B14F-4D97-AF65-F5344CB8AC3E}">
        <p14:creationId xmlns:p14="http://schemas.microsoft.com/office/powerpoint/2010/main" val="2703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2"/>
          <a:stretch>
            <a:fillRect/>
          </a:stretch>
        </p:blipFill>
        <p:spPr>
          <a:xfrm>
            <a:off x="997527" y="1665450"/>
            <a:ext cx="6570680" cy="5057467"/>
          </a:xfrm>
          <a:prstGeom prst="rect">
            <a:avLst/>
          </a:prstGeom>
        </p:spPr>
      </p:pic>
      <p:sp>
        <p:nvSpPr>
          <p:cNvPr id="4" name="Tekstvak 3"/>
          <p:cNvSpPr txBox="1"/>
          <p:nvPr/>
        </p:nvSpPr>
        <p:spPr>
          <a:xfrm>
            <a:off x="1530927" y="270164"/>
            <a:ext cx="5860473" cy="1200329"/>
          </a:xfrm>
          <a:prstGeom prst="rect">
            <a:avLst/>
          </a:prstGeom>
          <a:noFill/>
        </p:spPr>
        <p:txBody>
          <a:bodyPr wrap="square" rtlCol="0">
            <a:spAutoFit/>
          </a:bodyPr>
          <a:lstStyle/>
          <a:p>
            <a:r>
              <a:rPr lang="nl-NL" b="1" dirty="0" smtClean="0"/>
              <a:t>Tips: </a:t>
            </a:r>
          </a:p>
          <a:p>
            <a:pPr marL="285750" indent="-285750">
              <a:buFontTx/>
              <a:buChar char="-"/>
            </a:pPr>
            <a:r>
              <a:rPr lang="nl-NL" dirty="0" smtClean="0"/>
              <a:t>Lees boek en PP goed door</a:t>
            </a:r>
          </a:p>
          <a:p>
            <a:pPr marL="285750" indent="-285750">
              <a:buFontTx/>
              <a:buChar char="-"/>
            </a:pPr>
            <a:r>
              <a:rPr lang="nl-NL" dirty="0" smtClean="0"/>
              <a:t>Maak vragen tijdens de lessen (zie PP) (nogmaals)</a:t>
            </a:r>
          </a:p>
          <a:p>
            <a:pPr marL="285750" indent="-285750">
              <a:buFontTx/>
              <a:buChar char="-"/>
            </a:pPr>
            <a:r>
              <a:rPr lang="nl-NL" dirty="0" smtClean="0"/>
              <a:t>Maak de oefenvragen die op BB staan</a:t>
            </a:r>
            <a:endParaRPr lang="nl-NL" dirty="0"/>
          </a:p>
        </p:txBody>
      </p:sp>
    </p:spTree>
    <p:extLst>
      <p:ext uri="{BB962C8B-B14F-4D97-AF65-F5344CB8AC3E}">
        <p14:creationId xmlns:p14="http://schemas.microsoft.com/office/powerpoint/2010/main" val="28105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p:cNvGrpSpPr/>
          <p:nvPr/>
        </p:nvGrpSpPr>
        <p:grpSpPr>
          <a:xfrm>
            <a:off x="752995" y="2819399"/>
            <a:ext cx="8313420" cy="3615344"/>
            <a:chOff x="1099359" y="1704109"/>
            <a:chExt cx="8313420" cy="3615344"/>
          </a:xfrm>
        </p:grpSpPr>
        <p:sp>
          <p:nvSpPr>
            <p:cNvPr id="4" name="Tekstvak 3"/>
            <p:cNvSpPr txBox="1"/>
            <p:nvPr/>
          </p:nvSpPr>
          <p:spPr>
            <a:xfrm>
              <a:off x="1099359" y="1704109"/>
              <a:ext cx="8313420" cy="646331"/>
            </a:xfrm>
            <a:prstGeom prst="rect">
              <a:avLst/>
            </a:prstGeom>
            <a:noFill/>
          </p:spPr>
          <p:txBody>
            <a:bodyPr wrap="square" rtlCol="0">
              <a:spAutoFit/>
            </a:bodyPr>
            <a:lstStyle/>
            <a:p>
              <a:r>
                <a:rPr lang="nl-NL" sz="3600" dirty="0" smtClean="0">
                  <a:latin typeface="Calibri" panose="020F0502020204030204" pitchFamily="34" charset="0"/>
                  <a:cs typeface="Calibri" panose="020F0502020204030204" pitchFamily="34" charset="0"/>
                </a:rPr>
                <a:t>Heel veel succes bij het tentamen …</a:t>
              </a:r>
              <a:endParaRPr lang="nl-NL" sz="3600" dirty="0">
                <a:latin typeface="Calibri" panose="020F0502020204030204" pitchFamily="34" charset="0"/>
                <a:cs typeface="Calibri" panose="020F0502020204030204" pitchFamily="34" charset="0"/>
              </a:endParaRPr>
            </a:p>
          </p:txBody>
        </p:sp>
        <p:pic>
          <p:nvPicPr>
            <p:cNvPr id="121858" name="Picture 2" descr="emoji duim - Google zoeken | Emoji, Smiley, Emo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223" y="2798135"/>
              <a:ext cx="2521318" cy="252131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kstvak 1"/>
          <p:cNvSpPr txBox="1"/>
          <p:nvPr/>
        </p:nvSpPr>
        <p:spPr>
          <a:xfrm>
            <a:off x="808413" y="545505"/>
            <a:ext cx="7446819" cy="1692771"/>
          </a:xfrm>
          <a:prstGeom prst="rect">
            <a:avLst/>
          </a:prstGeom>
          <a:noFill/>
        </p:spPr>
        <p:txBody>
          <a:bodyPr wrap="square" rtlCol="0">
            <a:spAutoFit/>
          </a:bodyPr>
          <a:lstStyle/>
          <a:p>
            <a:r>
              <a:rPr lang="nl-NL" sz="2600" b="1" dirty="0" smtClean="0">
                <a:latin typeface="Calibri" panose="020F0502020204030204" pitchFamily="34" charset="0"/>
                <a:cs typeface="Calibri" panose="020F0502020204030204" pitchFamily="34" charset="0"/>
              </a:rPr>
              <a:t>Tentamen:</a:t>
            </a:r>
          </a:p>
          <a:p>
            <a:r>
              <a:rPr lang="nl-NL" sz="2600" dirty="0" smtClean="0">
                <a:latin typeface="Calibri" panose="020F0502020204030204" pitchFamily="34" charset="0"/>
                <a:cs typeface="Calibri" panose="020F0502020204030204" pitchFamily="34" charset="0"/>
              </a:rPr>
              <a:t>Dinsdag 1 februari 11:30, ZP07 B2-vleugel</a:t>
            </a:r>
          </a:p>
          <a:p>
            <a:r>
              <a:rPr lang="nl-NL" sz="2600" dirty="0" smtClean="0">
                <a:latin typeface="Calibri" panose="020F0502020204030204" pitchFamily="34" charset="0"/>
                <a:cs typeface="Calibri" panose="020F0502020204030204" pitchFamily="34" charset="0"/>
              </a:rPr>
              <a:t>Wordt in digitale omgeving gemaakt</a:t>
            </a:r>
          </a:p>
          <a:p>
            <a:r>
              <a:rPr lang="nl-NL" sz="2600" dirty="0" smtClean="0">
                <a:latin typeface="Calibri" panose="020F0502020204030204" pitchFamily="34" charset="0"/>
                <a:cs typeface="Calibri" panose="020F0502020204030204" pitchFamily="34" charset="0"/>
              </a:rPr>
              <a:t>10 open vragen met veelal </a:t>
            </a:r>
            <a:r>
              <a:rPr lang="nl-NL" sz="2600" dirty="0" err="1" smtClean="0">
                <a:latin typeface="Calibri" panose="020F0502020204030204" pitchFamily="34" charset="0"/>
                <a:cs typeface="Calibri" panose="020F0502020204030204" pitchFamily="34" charset="0"/>
              </a:rPr>
              <a:t>subvragen</a:t>
            </a:r>
            <a:r>
              <a:rPr lang="nl-NL" sz="2600" dirty="0" smtClean="0">
                <a:latin typeface="Calibri" panose="020F0502020204030204" pitchFamily="34" charset="0"/>
                <a:cs typeface="Calibri" panose="020F0502020204030204" pitchFamily="34" charset="0"/>
              </a:rPr>
              <a:t> (</a:t>
            </a:r>
            <a:r>
              <a:rPr lang="nl-NL" sz="2600" dirty="0" err="1" smtClean="0">
                <a:latin typeface="Calibri" panose="020F0502020204030204" pitchFamily="34" charset="0"/>
                <a:cs typeface="Calibri" panose="020F0502020204030204" pitchFamily="34" charset="0"/>
              </a:rPr>
              <a:t>a,b,c</a:t>
            </a:r>
            <a:r>
              <a:rPr lang="nl-NL" sz="2600" dirty="0" smtClean="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770590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ene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847" y="342126"/>
            <a:ext cx="6130925" cy="5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3"/>
          <p:cNvSpPr txBox="1">
            <a:spLocks noChangeArrowheads="1"/>
          </p:cNvSpPr>
          <p:nvPr/>
        </p:nvSpPr>
        <p:spPr bwMode="auto">
          <a:xfrm>
            <a:off x="539750" y="5876925"/>
            <a:ext cx="828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nl-NL" sz="2000" b="1" dirty="0" err="1"/>
              <a:t>Kanker</a:t>
            </a:r>
            <a:r>
              <a:rPr lang="en-US" altLang="nl-NL" sz="2000" b="1" dirty="0"/>
              <a:t> </a:t>
            </a:r>
            <a:r>
              <a:rPr lang="en-US" altLang="nl-NL" sz="2000" b="1" dirty="0" err="1"/>
              <a:t>ontstaat</a:t>
            </a:r>
            <a:r>
              <a:rPr lang="en-US" altLang="nl-NL" sz="2000" b="1" dirty="0"/>
              <a:t> (</a:t>
            </a:r>
            <a:r>
              <a:rPr lang="en-US" altLang="nl-NL" sz="2000" b="1" dirty="0" err="1"/>
              <a:t>bijna</a:t>
            </a:r>
            <a:r>
              <a:rPr lang="en-US" altLang="nl-NL" sz="2000" b="1" dirty="0"/>
              <a:t> </a:t>
            </a:r>
            <a:r>
              <a:rPr lang="en-US" altLang="nl-NL" sz="2000" b="1" dirty="0" err="1"/>
              <a:t>altijd</a:t>
            </a:r>
            <a:r>
              <a:rPr lang="en-US" altLang="nl-NL" sz="2000" b="1" dirty="0"/>
              <a:t>) door </a:t>
            </a:r>
            <a:r>
              <a:rPr lang="en-US" altLang="nl-NL" sz="2000" b="1" dirty="0" err="1"/>
              <a:t>fouten</a:t>
            </a:r>
            <a:r>
              <a:rPr lang="en-US" altLang="nl-NL" sz="2000" b="1" dirty="0"/>
              <a:t> in het DNA, </a:t>
            </a:r>
            <a:r>
              <a:rPr lang="en-US" altLang="nl-NL" sz="2000" b="1" dirty="0" err="1"/>
              <a:t>vaak</a:t>
            </a:r>
            <a:r>
              <a:rPr lang="en-US" altLang="nl-NL" sz="2000" b="1" dirty="0"/>
              <a:t> </a:t>
            </a:r>
            <a:r>
              <a:rPr lang="en-US" altLang="nl-NL" sz="2000" b="1" dirty="0" err="1"/>
              <a:t>gemaakt</a:t>
            </a:r>
            <a:r>
              <a:rPr lang="en-US" altLang="nl-NL" sz="2000" b="1" dirty="0"/>
              <a:t> </a:t>
            </a:r>
            <a:r>
              <a:rPr lang="en-US" altLang="nl-NL" sz="2000" b="1" dirty="0" err="1"/>
              <a:t>tijdens</a:t>
            </a:r>
            <a:r>
              <a:rPr lang="en-US" altLang="nl-NL" sz="2000" b="1" dirty="0"/>
              <a:t> de </a:t>
            </a:r>
            <a:r>
              <a:rPr lang="en-US" altLang="nl-NL" sz="2000" b="1" dirty="0" err="1"/>
              <a:t>verdubbeling</a:t>
            </a:r>
            <a:r>
              <a:rPr lang="en-US" altLang="nl-NL" sz="2000" b="1" dirty="0"/>
              <a:t> van het DNA</a:t>
            </a:r>
            <a:endParaRPr lang="nl-NL" altLang="nl-NL" sz="2000" b="1" dirty="0"/>
          </a:p>
        </p:txBody>
      </p:sp>
      <p:sp>
        <p:nvSpPr>
          <p:cNvPr id="2" name="Rechthoek 1"/>
          <p:cNvSpPr/>
          <p:nvPr/>
        </p:nvSpPr>
        <p:spPr>
          <a:xfrm>
            <a:off x="4044168" y="5385613"/>
            <a:ext cx="4572000" cy="276999"/>
          </a:xfrm>
          <a:prstGeom prst="rect">
            <a:avLst/>
          </a:prstGeom>
        </p:spPr>
        <p:txBody>
          <a:bodyPr>
            <a:spAutoFit/>
          </a:bodyPr>
          <a:lstStyle/>
          <a:p>
            <a:r>
              <a:rPr lang="nl-NL" sz="1200" dirty="0">
                <a:latin typeface="Calibri" panose="020F0502020204030204" pitchFamily="34" charset="0"/>
                <a:cs typeface="Calibri" panose="020F0502020204030204" pitchFamily="34" charset="0"/>
              </a:rPr>
              <a:t>http://apps.pathology.jhu.edu/blogs/pancreas/?tag=causes</a:t>
            </a:r>
          </a:p>
        </p:txBody>
      </p:sp>
    </p:spTree>
    <p:extLst>
      <p:ext uri="{BB962C8B-B14F-4D97-AF65-F5344CB8AC3E}">
        <p14:creationId xmlns:p14="http://schemas.microsoft.com/office/powerpoint/2010/main" val="1082161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4DF52CD1518440A9410417543192CF" ma:contentTypeVersion="14" ma:contentTypeDescription="Een nieuw document maken." ma:contentTypeScope="" ma:versionID="6bea1c7b9161d6dde0b3c7fb1e5c3171">
  <xsd:schema xmlns:xsd="http://www.w3.org/2001/XMLSchema" xmlns:xs="http://www.w3.org/2001/XMLSchema" xmlns:p="http://schemas.microsoft.com/office/2006/metadata/properties" xmlns:ns3="d665bda0-32f6-4388-bc96-c7f43a2006b3" xmlns:ns4="41d31240-3f9b-4160-aa9d-7e114304e6cc" targetNamespace="http://schemas.microsoft.com/office/2006/metadata/properties" ma:root="true" ma:fieldsID="88bb3e02a4d78147ff6b1b4e62499f13" ns3:_="" ns4:_="">
    <xsd:import namespace="d665bda0-32f6-4388-bc96-c7f43a2006b3"/>
    <xsd:import namespace="41d31240-3f9b-4160-aa9d-7e114304e6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5bda0-32f6-4388-bc96-c7f43a2006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d31240-3f9b-4160-aa9d-7e114304e6cc" elementFormDefault="qualified">
    <xsd:import namespace="http://schemas.microsoft.com/office/2006/documentManagement/types"/>
    <xsd:import namespace="http://schemas.microsoft.com/office/infopath/2007/PartnerControls"/>
    <xsd:element name="SharedWithUsers" ma:index="12"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description="" ma:internalName="SharedWithDetails" ma:readOnly="true">
      <xsd:simpleType>
        <xsd:restriction base="dms:Note">
          <xsd:maxLength value="255"/>
        </xsd:restriction>
      </xsd:simpleType>
    </xsd:element>
    <xsd:element name="SharingHintHash" ma:index="14"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F2898-14A7-4898-99E2-1935FCDD77C1}">
  <ds:schemaRefs>
    <ds:schemaRef ds:uri="d665bda0-32f6-4388-bc96-c7f43a2006b3"/>
    <ds:schemaRef ds:uri="http://schemas.openxmlformats.org/package/2006/metadata/core-properties"/>
    <ds:schemaRef ds:uri="http://purl.org/dc/dcmitype/"/>
    <ds:schemaRef ds:uri="http://purl.org/dc/terms/"/>
    <ds:schemaRef ds:uri="http://schemas.microsoft.com/office/2006/documentManagement/types"/>
    <ds:schemaRef ds:uri="http://schemas.microsoft.com/office/2006/metadata/properties"/>
    <ds:schemaRef ds:uri="41d31240-3f9b-4160-aa9d-7e114304e6cc"/>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6F7DA416-398D-4368-A89B-B3F2E024A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5bda0-32f6-4388-bc96-c7f43a2006b3"/>
    <ds:schemaRef ds:uri="41d31240-3f9b-4160-aa9d-7e114304e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C08082D-A35C-4CBE-BC77-FB90E9C53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6310</TotalTime>
  <Words>2542</Words>
  <Application>Microsoft Office PowerPoint</Application>
  <PresentationFormat>Diavoorstelling (4:3)</PresentationFormat>
  <Paragraphs>387</Paragraphs>
  <Slides>87</Slides>
  <Notes>27</Notes>
  <HiddenSlides>0</HiddenSlides>
  <MMClips>0</MMClips>
  <ScaleCrop>false</ScaleCrop>
  <HeadingPairs>
    <vt:vector size="8" baseType="variant">
      <vt:variant>
        <vt:lpstr>Gebruikte lettertypen</vt:lpstr>
      </vt:variant>
      <vt:variant>
        <vt:i4>7</vt:i4>
      </vt:variant>
      <vt:variant>
        <vt:lpstr>Thema</vt:lpstr>
      </vt:variant>
      <vt:variant>
        <vt:i4>1</vt:i4>
      </vt:variant>
      <vt:variant>
        <vt:lpstr>Ingesloten OLE-bronprogramma's</vt:lpstr>
      </vt:variant>
      <vt:variant>
        <vt:i4>1</vt:i4>
      </vt:variant>
      <vt:variant>
        <vt:lpstr>Diatitels</vt:lpstr>
      </vt:variant>
      <vt:variant>
        <vt:i4>87</vt:i4>
      </vt:variant>
    </vt:vector>
  </HeadingPairs>
  <TitlesOfParts>
    <vt:vector size="96" baseType="lpstr">
      <vt:lpstr>Arial</vt:lpstr>
      <vt:lpstr>Arial Unicode MS</vt:lpstr>
      <vt:lpstr>Calibri</vt:lpstr>
      <vt:lpstr>Tahoma</vt:lpstr>
      <vt:lpstr>Times New Roman</vt:lpstr>
      <vt:lpstr>Wingdings</vt:lpstr>
      <vt:lpstr>ヒラギノ角ゴ Pro W3</vt:lpstr>
      <vt:lpstr>Default Design</vt:lpstr>
      <vt:lpstr>Photo Editor-foto</vt:lpstr>
      <vt:lpstr>Hoofdstuk 24: Cancer Genetics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Genomic instability leading to … e.g. Translocatie chr9 en chr 22 (t9;22) Bcr-Abl fusie-eiwit</vt:lpstr>
      <vt:lpstr>PowerPoint-presentatie</vt:lpstr>
      <vt:lpstr>PowerPoint-presentatie</vt:lpstr>
      <vt:lpstr>PowerPoint-presentatie</vt:lpstr>
      <vt:lpstr>PowerPoint-presentatie</vt:lpstr>
      <vt:lpstr>Fouten in DNA repair</vt:lpstr>
      <vt:lpstr>PowerPoint-presentatie</vt:lpstr>
      <vt:lpstr>PowerPoint-presentatie</vt:lpstr>
      <vt:lpstr>Fouten in de cel cyclus  (en de controle daarvan)</vt:lpstr>
      <vt:lpstr>PowerPoint-presentatie</vt:lpstr>
      <vt:lpstr>PowerPoint-presentatie</vt:lpstr>
      <vt:lpstr>PowerPoint-presentatie</vt:lpstr>
      <vt:lpstr>PowerPoint-presentatie</vt:lpstr>
      <vt:lpstr>PowerPoint-presentatie</vt:lpstr>
      <vt:lpstr>Celcyclus: Cyclines en CDK’s</vt:lpstr>
      <vt:lpstr>PowerPoint-presentatie</vt:lpstr>
      <vt:lpstr>PowerPoint-presentatie</vt:lpstr>
      <vt:lpstr>Het ras proto-oncogen  Functie van ras: Map kinase signaal transductie route  = 1 van de signaal transductie routes waar het ras proto-oncogen bij betrokken is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p53: Li-Fraumeni syndroom</vt:lpstr>
      <vt:lpstr>PowerPoint-presentatie</vt:lpstr>
      <vt:lpstr>PowerPoint-presentatie</vt:lpstr>
      <vt:lpstr>PowerPoint-presentatie</vt:lpstr>
      <vt:lpstr>PowerPoint-presentatie</vt:lpstr>
      <vt:lpstr>PowerPoint-presentatie</vt:lpstr>
      <vt:lpstr>PowerPoint-presentatie</vt:lpstr>
      <vt:lpstr>Fouten in contact tussen cellen</vt:lpstr>
      <vt:lpstr>PowerPoint-presentatie</vt:lpstr>
      <vt:lpstr>Predispositie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Hanzehogeschool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pool</dc:creator>
  <cp:lastModifiedBy>Pool WA, Wietske</cp:lastModifiedBy>
  <cp:revision>200</cp:revision>
  <cp:lastPrinted>2022-01-13T11:01:42Z</cp:lastPrinted>
  <dcterms:created xsi:type="dcterms:W3CDTF">2006-12-07T14:12:40Z</dcterms:created>
  <dcterms:modified xsi:type="dcterms:W3CDTF">2022-01-20T10:56:25Z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0x010100FD4DF52CD1518440A9410417543192CF</vt:lpwstr>
  </property>
</Properties>
</file>